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499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308610" y="2142768"/>
            <a:ext cx="4869061" cy="3943945"/>
          </a:xfrm>
          <a:prstGeom prst="rect">
            <a:avLst/>
          </a:prstGeom>
        </p:spPr>
      </p:pic>
      <p:sp>
        <p:nvSpPr>
          <p:cNvPr id="6" name="Text 2"/>
          <p:cNvSpPr/>
          <p:nvPr/>
        </p:nvSpPr>
        <p:spPr>
          <a:xfrm>
            <a:off x="6350437" y="1585198"/>
            <a:ext cx="7415927" cy="2004060"/>
          </a:xfrm>
          <a:prstGeom prst="rect">
            <a:avLst/>
          </a:prstGeom>
          <a:noFill/>
          <a:ln/>
        </p:spPr>
        <p:txBody>
          <a:bodyPr wrap="square" rtlCol="0" anchor="t"/>
          <a:lstStyle/>
          <a:p>
            <a:pPr marL="0" indent="0">
              <a:lnSpc>
                <a:spcPts val="7890"/>
              </a:lnSpc>
              <a:buNone/>
            </a:pPr>
            <a:r>
              <a:rPr lang="en-US" sz="6312" dirty="0">
                <a:solidFill>
                  <a:srgbClr val="38512F"/>
                </a:solidFill>
                <a:latin typeface="Lora" pitchFamily="34" charset="0"/>
                <a:ea typeface="Lora" pitchFamily="34" charset="-122"/>
                <a:cs typeface="Lora" pitchFamily="34" charset="-120"/>
              </a:rPr>
              <a:t>Introduction to Memory Paging</a:t>
            </a:r>
            <a:endParaRPr lang="en-US" sz="6312" dirty="0"/>
          </a:p>
        </p:txBody>
      </p:sp>
      <p:sp>
        <p:nvSpPr>
          <p:cNvPr id="7" name="Text 3"/>
          <p:cNvSpPr/>
          <p:nvPr/>
        </p:nvSpPr>
        <p:spPr>
          <a:xfrm>
            <a:off x="6350437" y="3959543"/>
            <a:ext cx="7415927" cy="1975247"/>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Memory paging is a memory management technique that divides a computer's main memory into fixed-size units called pages. This technique allows the operating system to efficiently allocate memory to processes, preventing them from interfering with each other and improving overall system performance.</a:t>
            </a:r>
            <a:endParaRPr lang="en-US" sz="1944" dirty="0"/>
          </a:p>
        </p:txBody>
      </p:sp>
      <p:sp>
        <p:nvSpPr>
          <p:cNvPr id="9" name="Text 5"/>
          <p:cNvSpPr/>
          <p:nvPr/>
        </p:nvSpPr>
        <p:spPr>
          <a:xfrm>
            <a:off x="6494026" y="6379607"/>
            <a:ext cx="107752" cy="97512"/>
          </a:xfrm>
          <a:prstGeom prst="rect">
            <a:avLst/>
          </a:prstGeom>
          <a:noFill/>
          <a:ln/>
        </p:spPr>
        <p:txBody>
          <a:bodyPr wrap="none" rtlCol="0" anchor="t"/>
          <a:lstStyle/>
          <a:p>
            <a:pPr marL="0" indent="0" algn="ctr">
              <a:lnSpc>
                <a:spcPts val="768"/>
              </a:lnSpc>
              <a:buNone/>
            </a:pPr>
            <a:r>
              <a:rPr lang="en-US" sz="768" dirty="0">
                <a:solidFill>
                  <a:srgbClr val="FFFFFF"/>
                </a:solidFill>
                <a:latin typeface="Source Sans Pro" pitchFamily="34" charset="0"/>
                <a:ea typeface="Source Sans Pro" pitchFamily="34" charset="-122"/>
                <a:cs typeface="Source Sans Pro" pitchFamily="34" charset="-120"/>
              </a:rPr>
              <a:t>KS</a:t>
            </a:r>
            <a:endParaRPr lang="en-US" sz="768" dirty="0"/>
          </a:p>
        </p:txBody>
      </p:sp>
      <p:sp>
        <p:nvSpPr>
          <p:cNvPr id="10" name="Text 6"/>
          <p:cNvSpPr/>
          <p:nvPr/>
        </p:nvSpPr>
        <p:spPr>
          <a:xfrm>
            <a:off x="6868716" y="6212443"/>
            <a:ext cx="1911906" cy="431959"/>
          </a:xfrm>
          <a:prstGeom prst="rect">
            <a:avLst/>
          </a:prstGeom>
          <a:noFill/>
          <a:ln/>
        </p:spPr>
        <p:txBody>
          <a:bodyPr wrap="none" rtlCol="0" anchor="t"/>
          <a:lstStyle/>
          <a:p>
            <a:pPr marL="0" indent="0" algn="l">
              <a:lnSpc>
                <a:spcPts val="3402"/>
              </a:lnSpc>
              <a:buNone/>
            </a:pPr>
            <a:endParaRPr lang="en-US" sz="243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22302"/>
            <a:ext cx="14630400" cy="8229600"/>
          </a:xfrm>
          <a:prstGeom prst="rect">
            <a:avLst/>
          </a:prstGeom>
          <a:solidFill>
            <a:srgbClr val="FEF5E7"/>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308729" y="2830592"/>
            <a:ext cx="4868942" cy="2568416"/>
          </a:xfrm>
          <a:prstGeom prst="rect">
            <a:avLst/>
          </a:prstGeom>
        </p:spPr>
      </p:pic>
      <p:sp>
        <p:nvSpPr>
          <p:cNvPr id="6" name="Text 2"/>
          <p:cNvSpPr/>
          <p:nvPr/>
        </p:nvSpPr>
        <p:spPr>
          <a:xfrm>
            <a:off x="6350437" y="812483"/>
            <a:ext cx="6167437" cy="726043"/>
          </a:xfrm>
          <a:prstGeom prst="rect">
            <a:avLst/>
          </a:prstGeom>
          <a:noFill/>
          <a:ln/>
        </p:spPr>
        <p:txBody>
          <a:bodyPr wrap="none" rtlCol="0" anchor="t"/>
          <a:lstStyle/>
          <a:p>
            <a:pPr marL="0" indent="0">
              <a:lnSpc>
                <a:spcPts val="5718"/>
              </a:lnSpc>
              <a:buNone/>
            </a:pPr>
            <a:r>
              <a:rPr lang="en-US" sz="4574" dirty="0">
                <a:solidFill>
                  <a:srgbClr val="38512F"/>
                </a:solidFill>
                <a:latin typeface="Lora" pitchFamily="34" charset="0"/>
                <a:ea typeface="Lora" pitchFamily="34" charset="-122"/>
                <a:cs typeface="Lora" pitchFamily="34" charset="-120"/>
              </a:rPr>
              <a:t>Real-Time applications</a:t>
            </a:r>
            <a:endParaRPr lang="en-US" sz="4574" dirty="0"/>
          </a:p>
        </p:txBody>
      </p:sp>
      <p:sp>
        <p:nvSpPr>
          <p:cNvPr id="7" name="Text 3"/>
          <p:cNvSpPr/>
          <p:nvPr/>
        </p:nvSpPr>
        <p:spPr>
          <a:xfrm>
            <a:off x="6350437" y="1908810"/>
            <a:ext cx="7415927" cy="118514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Real-time applications, such as video conferencing and online gaming, benefit greatly from efficient memory management techniques like memory paging.</a:t>
            </a:r>
            <a:endParaRPr lang="en-US" sz="1944" dirty="0"/>
          </a:p>
        </p:txBody>
      </p:sp>
      <p:sp>
        <p:nvSpPr>
          <p:cNvPr id="8" name="Shape 4"/>
          <p:cNvSpPr/>
          <p:nvPr/>
        </p:nvSpPr>
        <p:spPr>
          <a:xfrm>
            <a:off x="6350437" y="3649266"/>
            <a:ext cx="555427" cy="555427"/>
          </a:xfrm>
          <a:prstGeom prst="roundRect">
            <a:avLst>
              <a:gd name="adj" fmla="val 8001"/>
            </a:avLst>
          </a:prstGeom>
          <a:solidFill>
            <a:srgbClr val="F3E7D4"/>
          </a:solidFill>
          <a:ln/>
        </p:spPr>
      </p:sp>
      <p:sp>
        <p:nvSpPr>
          <p:cNvPr id="9" name="Text 5"/>
          <p:cNvSpPr/>
          <p:nvPr/>
        </p:nvSpPr>
        <p:spPr>
          <a:xfrm>
            <a:off x="6564630" y="3752731"/>
            <a:ext cx="126921" cy="348496"/>
          </a:xfrm>
          <a:prstGeom prst="rect">
            <a:avLst/>
          </a:prstGeom>
          <a:noFill/>
          <a:ln/>
        </p:spPr>
        <p:txBody>
          <a:bodyPr wrap="none" rtlCol="0" anchor="t"/>
          <a:lstStyle/>
          <a:p>
            <a:pPr marL="0" indent="0" algn="ctr">
              <a:lnSpc>
                <a:spcPts val="2744"/>
              </a:lnSpc>
              <a:buNone/>
            </a:pPr>
            <a:r>
              <a:rPr lang="en-US" sz="2744" dirty="0">
                <a:solidFill>
                  <a:srgbClr val="3A3630"/>
                </a:solidFill>
                <a:latin typeface="Lora" pitchFamily="34" charset="0"/>
                <a:ea typeface="Lora" pitchFamily="34" charset="-122"/>
                <a:cs typeface="Lora" pitchFamily="34" charset="-120"/>
              </a:rPr>
              <a:t>1</a:t>
            </a:r>
            <a:endParaRPr lang="en-US" sz="2744" dirty="0"/>
          </a:p>
        </p:txBody>
      </p:sp>
      <p:sp>
        <p:nvSpPr>
          <p:cNvPr id="10" name="Text 6"/>
          <p:cNvSpPr/>
          <p:nvPr/>
        </p:nvSpPr>
        <p:spPr>
          <a:xfrm>
            <a:off x="7152680" y="3649266"/>
            <a:ext cx="2904530" cy="363141"/>
          </a:xfrm>
          <a:prstGeom prst="rect">
            <a:avLst/>
          </a:prstGeom>
          <a:noFill/>
          <a:ln/>
        </p:spPr>
        <p:txBody>
          <a:bodyPr wrap="none" rtlCol="0" anchor="t"/>
          <a:lstStyle/>
          <a:p>
            <a:pPr marL="0" indent="0">
              <a:lnSpc>
                <a:spcPts val="2859"/>
              </a:lnSpc>
              <a:buNone/>
            </a:pPr>
            <a:r>
              <a:rPr lang="en-US" sz="2287" dirty="0">
                <a:solidFill>
                  <a:srgbClr val="3A3630"/>
                </a:solidFill>
                <a:latin typeface="Lora" pitchFamily="34" charset="0"/>
                <a:ea typeface="Lora" pitchFamily="34" charset="-122"/>
                <a:cs typeface="Lora" pitchFamily="34" charset="-120"/>
              </a:rPr>
              <a:t>Low Latency</a:t>
            </a:r>
            <a:endParaRPr lang="en-US" sz="2287" dirty="0"/>
          </a:p>
        </p:txBody>
      </p:sp>
      <p:sp>
        <p:nvSpPr>
          <p:cNvPr id="11" name="Text 7"/>
          <p:cNvSpPr/>
          <p:nvPr/>
        </p:nvSpPr>
        <p:spPr>
          <a:xfrm>
            <a:off x="7152680" y="4160520"/>
            <a:ext cx="6613684" cy="395049"/>
          </a:xfrm>
          <a:prstGeom prst="rect">
            <a:avLst/>
          </a:prstGeom>
          <a:noFill/>
          <a:ln/>
        </p:spPr>
        <p:txBody>
          <a:bodyPr wrap="non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Fast memory access is essential for real-time applications.</a:t>
            </a:r>
            <a:endParaRPr lang="en-US" sz="1944" dirty="0"/>
          </a:p>
        </p:txBody>
      </p:sp>
      <p:sp>
        <p:nvSpPr>
          <p:cNvPr id="12" name="Shape 8"/>
          <p:cNvSpPr/>
          <p:nvPr/>
        </p:nvSpPr>
        <p:spPr>
          <a:xfrm>
            <a:off x="6350437" y="5080040"/>
            <a:ext cx="555427" cy="555427"/>
          </a:xfrm>
          <a:prstGeom prst="roundRect">
            <a:avLst>
              <a:gd name="adj" fmla="val 8001"/>
            </a:avLst>
          </a:prstGeom>
          <a:solidFill>
            <a:srgbClr val="F3E7D4"/>
          </a:solidFill>
          <a:ln/>
        </p:spPr>
      </p:sp>
      <p:sp>
        <p:nvSpPr>
          <p:cNvPr id="13" name="Text 9"/>
          <p:cNvSpPr/>
          <p:nvPr/>
        </p:nvSpPr>
        <p:spPr>
          <a:xfrm>
            <a:off x="6534507" y="5183505"/>
            <a:ext cx="187166" cy="348496"/>
          </a:xfrm>
          <a:prstGeom prst="rect">
            <a:avLst/>
          </a:prstGeom>
          <a:noFill/>
          <a:ln/>
        </p:spPr>
        <p:txBody>
          <a:bodyPr wrap="none" rtlCol="0" anchor="t"/>
          <a:lstStyle/>
          <a:p>
            <a:pPr marL="0" indent="0" algn="ctr">
              <a:lnSpc>
                <a:spcPts val="2744"/>
              </a:lnSpc>
              <a:buNone/>
            </a:pPr>
            <a:r>
              <a:rPr lang="en-US" sz="2744" dirty="0">
                <a:solidFill>
                  <a:srgbClr val="3A3630"/>
                </a:solidFill>
                <a:latin typeface="Lora" pitchFamily="34" charset="0"/>
                <a:ea typeface="Lora" pitchFamily="34" charset="-122"/>
                <a:cs typeface="Lora" pitchFamily="34" charset="-120"/>
              </a:rPr>
              <a:t>2</a:t>
            </a:r>
            <a:endParaRPr lang="en-US" sz="2744" dirty="0"/>
          </a:p>
        </p:txBody>
      </p:sp>
      <p:sp>
        <p:nvSpPr>
          <p:cNvPr id="14" name="Text 10"/>
          <p:cNvSpPr/>
          <p:nvPr/>
        </p:nvSpPr>
        <p:spPr>
          <a:xfrm>
            <a:off x="7152680" y="5080040"/>
            <a:ext cx="2904530" cy="363141"/>
          </a:xfrm>
          <a:prstGeom prst="rect">
            <a:avLst/>
          </a:prstGeom>
          <a:noFill/>
          <a:ln/>
        </p:spPr>
        <p:txBody>
          <a:bodyPr wrap="none" rtlCol="0" anchor="t"/>
          <a:lstStyle/>
          <a:p>
            <a:pPr marL="0" indent="0">
              <a:lnSpc>
                <a:spcPts val="2859"/>
              </a:lnSpc>
              <a:buNone/>
            </a:pPr>
            <a:r>
              <a:rPr lang="en-US" sz="2287" dirty="0">
                <a:solidFill>
                  <a:srgbClr val="3A3630"/>
                </a:solidFill>
                <a:latin typeface="Lora" pitchFamily="34" charset="0"/>
                <a:ea typeface="Lora" pitchFamily="34" charset="-122"/>
                <a:cs typeface="Lora" pitchFamily="34" charset="-120"/>
              </a:rPr>
              <a:t>High Throughput</a:t>
            </a:r>
            <a:endParaRPr lang="en-US" sz="2287" dirty="0"/>
          </a:p>
        </p:txBody>
      </p:sp>
      <p:sp>
        <p:nvSpPr>
          <p:cNvPr id="15" name="Text 11"/>
          <p:cNvSpPr/>
          <p:nvPr/>
        </p:nvSpPr>
        <p:spPr>
          <a:xfrm>
            <a:off x="7152680" y="5591294"/>
            <a:ext cx="6613684" cy="395049"/>
          </a:xfrm>
          <a:prstGeom prst="rect">
            <a:avLst/>
          </a:prstGeom>
          <a:noFill/>
          <a:ln/>
        </p:spPr>
        <p:txBody>
          <a:bodyPr wrap="non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Memory paging can handle large volumes of data and requests.</a:t>
            </a:r>
            <a:endParaRPr lang="en-US" sz="1944" dirty="0"/>
          </a:p>
        </p:txBody>
      </p:sp>
      <p:sp>
        <p:nvSpPr>
          <p:cNvPr id="16" name="Shape 12"/>
          <p:cNvSpPr/>
          <p:nvPr/>
        </p:nvSpPr>
        <p:spPr>
          <a:xfrm>
            <a:off x="6350437" y="6510814"/>
            <a:ext cx="555427" cy="555427"/>
          </a:xfrm>
          <a:prstGeom prst="roundRect">
            <a:avLst>
              <a:gd name="adj" fmla="val 8001"/>
            </a:avLst>
          </a:prstGeom>
          <a:solidFill>
            <a:srgbClr val="F3E7D4"/>
          </a:solidFill>
          <a:ln/>
        </p:spPr>
      </p:sp>
      <p:sp>
        <p:nvSpPr>
          <p:cNvPr id="17" name="Text 13"/>
          <p:cNvSpPr/>
          <p:nvPr/>
        </p:nvSpPr>
        <p:spPr>
          <a:xfrm>
            <a:off x="6531054" y="6614279"/>
            <a:ext cx="194191" cy="348496"/>
          </a:xfrm>
          <a:prstGeom prst="rect">
            <a:avLst/>
          </a:prstGeom>
          <a:noFill/>
          <a:ln/>
        </p:spPr>
        <p:txBody>
          <a:bodyPr wrap="none" rtlCol="0" anchor="t"/>
          <a:lstStyle/>
          <a:p>
            <a:pPr marL="0" indent="0" algn="ctr">
              <a:lnSpc>
                <a:spcPts val="2744"/>
              </a:lnSpc>
              <a:buNone/>
            </a:pPr>
            <a:r>
              <a:rPr lang="en-US" sz="2744" dirty="0">
                <a:solidFill>
                  <a:srgbClr val="3A3630"/>
                </a:solidFill>
                <a:latin typeface="Lora" pitchFamily="34" charset="0"/>
                <a:ea typeface="Lora" pitchFamily="34" charset="-122"/>
                <a:cs typeface="Lora" pitchFamily="34" charset="-120"/>
              </a:rPr>
              <a:t>3</a:t>
            </a:r>
            <a:endParaRPr lang="en-US" sz="2744" dirty="0"/>
          </a:p>
        </p:txBody>
      </p:sp>
      <p:sp>
        <p:nvSpPr>
          <p:cNvPr id="18" name="Text 14"/>
          <p:cNvSpPr/>
          <p:nvPr/>
        </p:nvSpPr>
        <p:spPr>
          <a:xfrm>
            <a:off x="7152680" y="6510814"/>
            <a:ext cx="2904530" cy="363141"/>
          </a:xfrm>
          <a:prstGeom prst="rect">
            <a:avLst/>
          </a:prstGeom>
          <a:noFill/>
          <a:ln/>
        </p:spPr>
        <p:txBody>
          <a:bodyPr wrap="none" rtlCol="0" anchor="t"/>
          <a:lstStyle/>
          <a:p>
            <a:pPr marL="0" indent="0">
              <a:lnSpc>
                <a:spcPts val="2859"/>
              </a:lnSpc>
              <a:buNone/>
            </a:pPr>
            <a:r>
              <a:rPr lang="en-US" sz="2287" dirty="0">
                <a:solidFill>
                  <a:srgbClr val="3A3630"/>
                </a:solidFill>
                <a:latin typeface="Lora" pitchFamily="34" charset="0"/>
                <a:ea typeface="Lora" pitchFamily="34" charset="-122"/>
                <a:cs typeface="Lora" pitchFamily="34" charset="-120"/>
              </a:rPr>
              <a:t>Predictability</a:t>
            </a:r>
            <a:endParaRPr lang="en-US" sz="2287" dirty="0"/>
          </a:p>
        </p:txBody>
      </p:sp>
      <p:sp>
        <p:nvSpPr>
          <p:cNvPr id="19" name="Text 15"/>
          <p:cNvSpPr/>
          <p:nvPr/>
        </p:nvSpPr>
        <p:spPr>
          <a:xfrm>
            <a:off x="7152680" y="7022068"/>
            <a:ext cx="6613684" cy="395049"/>
          </a:xfrm>
          <a:prstGeom prst="rect">
            <a:avLst/>
          </a:prstGeom>
          <a:noFill/>
          <a:ln/>
        </p:spPr>
        <p:txBody>
          <a:bodyPr wrap="non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Consistent performance is crucial for real-time applications.</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03199" y="2286953"/>
            <a:ext cx="4968002" cy="3655695"/>
          </a:xfrm>
          <a:prstGeom prst="rect">
            <a:avLst/>
          </a:prstGeom>
        </p:spPr>
      </p:pic>
      <p:sp>
        <p:nvSpPr>
          <p:cNvPr id="6" name="Text 2"/>
          <p:cNvSpPr/>
          <p:nvPr/>
        </p:nvSpPr>
        <p:spPr>
          <a:xfrm>
            <a:off x="725686" y="738426"/>
            <a:ext cx="5645825" cy="609719"/>
          </a:xfrm>
          <a:prstGeom prst="rect">
            <a:avLst/>
          </a:prstGeom>
          <a:noFill/>
          <a:ln/>
        </p:spPr>
        <p:txBody>
          <a:bodyPr wrap="none" rtlCol="0" anchor="t"/>
          <a:lstStyle/>
          <a:p>
            <a:pPr marL="0" indent="0">
              <a:lnSpc>
                <a:spcPts val="4802"/>
              </a:lnSpc>
              <a:buNone/>
            </a:pPr>
            <a:r>
              <a:rPr lang="en-US" sz="3841" dirty="0">
                <a:solidFill>
                  <a:srgbClr val="38512F"/>
                </a:solidFill>
                <a:latin typeface="Lora" pitchFamily="34" charset="0"/>
                <a:ea typeface="Lora" pitchFamily="34" charset="-122"/>
                <a:cs typeface="Lora" pitchFamily="34" charset="-120"/>
              </a:rPr>
              <a:t>What is Memory Paging?</a:t>
            </a:r>
            <a:endParaRPr lang="en-US" sz="3841" dirty="0"/>
          </a:p>
        </p:txBody>
      </p:sp>
      <p:sp>
        <p:nvSpPr>
          <p:cNvPr id="7" name="Text 3"/>
          <p:cNvSpPr/>
          <p:nvPr/>
        </p:nvSpPr>
        <p:spPr>
          <a:xfrm>
            <a:off x="725686" y="1659136"/>
            <a:ext cx="7692628" cy="1326356"/>
          </a:xfrm>
          <a:prstGeom prst="rect">
            <a:avLst/>
          </a:prstGeom>
          <a:noFill/>
          <a:ln/>
        </p:spPr>
        <p:txBody>
          <a:bodyPr wrap="square" rtlCol="0" anchor="t"/>
          <a:lstStyle/>
          <a:p>
            <a:pPr marL="0" indent="0">
              <a:lnSpc>
                <a:spcPts val="2612"/>
              </a:lnSpc>
              <a:buNone/>
            </a:pPr>
            <a:r>
              <a:rPr lang="en-US" sz="1633" dirty="0">
                <a:solidFill>
                  <a:srgbClr val="3A3630"/>
                </a:solidFill>
                <a:latin typeface="Source Sans Pro" pitchFamily="34" charset="0"/>
                <a:ea typeface="Source Sans Pro" pitchFamily="34" charset="-122"/>
                <a:cs typeface="Source Sans Pro" pitchFamily="34" charset="-120"/>
              </a:rPr>
              <a:t>Memory paging is a technique that breaks down a process's memory into smaller units called pages. These pages are then stored in physical memory frames. This approach allows for flexible allocation of memory to different processes, improving efficiency and reducing memory fragmentation.</a:t>
            </a:r>
            <a:endParaRPr lang="en-US" sz="1633" dirty="0"/>
          </a:p>
        </p:txBody>
      </p:sp>
      <p:sp>
        <p:nvSpPr>
          <p:cNvPr id="8" name="Shape 4"/>
          <p:cNvSpPr/>
          <p:nvPr/>
        </p:nvSpPr>
        <p:spPr>
          <a:xfrm>
            <a:off x="725686" y="3218736"/>
            <a:ext cx="7692628" cy="1175385"/>
          </a:xfrm>
          <a:prstGeom prst="roundRect">
            <a:avLst>
              <a:gd name="adj" fmla="val 3175"/>
            </a:avLst>
          </a:prstGeom>
          <a:solidFill>
            <a:srgbClr val="F3E7D4"/>
          </a:solidFill>
          <a:ln/>
        </p:spPr>
      </p:sp>
      <p:sp>
        <p:nvSpPr>
          <p:cNvPr id="9" name="Text 5"/>
          <p:cNvSpPr/>
          <p:nvPr/>
        </p:nvSpPr>
        <p:spPr>
          <a:xfrm>
            <a:off x="932974" y="3426023"/>
            <a:ext cx="2439233" cy="304919"/>
          </a:xfrm>
          <a:prstGeom prst="rect">
            <a:avLst/>
          </a:prstGeom>
          <a:noFill/>
          <a:ln/>
        </p:spPr>
        <p:txBody>
          <a:bodyPr wrap="none" rtlCol="0" anchor="t"/>
          <a:lstStyle/>
          <a:p>
            <a:pPr marL="0" indent="0">
              <a:lnSpc>
                <a:spcPts val="2401"/>
              </a:lnSpc>
              <a:buNone/>
            </a:pPr>
            <a:r>
              <a:rPr lang="en-US" sz="1921" dirty="0">
                <a:solidFill>
                  <a:srgbClr val="3A3630"/>
                </a:solidFill>
                <a:latin typeface="Lora" pitchFamily="34" charset="0"/>
                <a:ea typeface="Lora" pitchFamily="34" charset="-122"/>
                <a:cs typeface="Lora" pitchFamily="34" charset="-120"/>
              </a:rPr>
              <a:t>Page</a:t>
            </a:r>
            <a:endParaRPr lang="en-US" sz="1921" dirty="0"/>
          </a:p>
        </p:txBody>
      </p:sp>
      <p:sp>
        <p:nvSpPr>
          <p:cNvPr id="10" name="Text 6"/>
          <p:cNvSpPr/>
          <p:nvPr/>
        </p:nvSpPr>
        <p:spPr>
          <a:xfrm>
            <a:off x="932974" y="3855244"/>
            <a:ext cx="7278053" cy="331589"/>
          </a:xfrm>
          <a:prstGeom prst="rect">
            <a:avLst/>
          </a:prstGeom>
          <a:noFill/>
          <a:ln/>
        </p:spPr>
        <p:txBody>
          <a:bodyPr wrap="none" rtlCol="0" anchor="t"/>
          <a:lstStyle/>
          <a:p>
            <a:pPr marL="0" indent="0">
              <a:lnSpc>
                <a:spcPts val="2612"/>
              </a:lnSpc>
              <a:buNone/>
            </a:pPr>
            <a:r>
              <a:rPr lang="en-US" sz="1633" dirty="0">
                <a:solidFill>
                  <a:srgbClr val="3A3630"/>
                </a:solidFill>
                <a:latin typeface="Source Sans Pro" pitchFamily="34" charset="0"/>
                <a:ea typeface="Source Sans Pro" pitchFamily="34" charset="-122"/>
                <a:cs typeface="Source Sans Pro" pitchFamily="34" charset="-120"/>
              </a:rPr>
              <a:t>A unit of memory in the virtual address space of a process.</a:t>
            </a:r>
            <a:endParaRPr lang="en-US" sz="1633" dirty="0"/>
          </a:p>
        </p:txBody>
      </p:sp>
      <p:sp>
        <p:nvSpPr>
          <p:cNvPr id="11" name="Shape 7"/>
          <p:cNvSpPr/>
          <p:nvPr/>
        </p:nvSpPr>
        <p:spPr>
          <a:xfrm>
            <a:off x="725686" y="4601408"/>
            <a:ext cx="7692628" cy="1175385"/>
          </a:xfrm>
          <a:prstGeom prst="roundRect">
            <a:avLst>
              <a:gd name="adj" fmla="val 3175"/>
            </a:avLst>
          </a:prstGeom>
          <a:solidFill>
            <a:srgbClr val="F3E7D4"/>
          </a:solidFill>
          <a:ln/>
        </p:spPr>
      </p:sp>
      <p:sp>
        <p:nvSpPr>
          <p:cNvPr id="12" name="Text 8"/>
          <p:cNvSpPr/>
          <p:nvPr/>
        </p:nvSpPr>
        <p:spPr>
          <a:xfrm>
            <a:off x="932974" y="4808696"/>
            <a:ext cx="2439233" cy="304919"/>
          </a:xfrm>
          <a:prstGeom prst="rect">
            <a:avLst/>
          </a:prstGeom>
          <a:noFill/>
          <a:ln/>
        </p:spPr>
        <p:txBody>
          <a:bodyPr wrap="none" rtlCol="0" anchor="t"/>
          <a:lstStyle/>
          <a:p>
            <a:pPr marL="0" indent="0">
              <a:lnSpc>
                <a:spcPts val="2401"/>
              </a:lnSpc>
              <a:buNone/>
            </a:pPr>
            <a:r>
              <a:rPr lang="en-US" sz="1921" dirty="0">
                <a:solidFill>
                  <a:srgbClr val="3A3630"/>
                </a:solidFill>
                <a:latin typeface="Lora" pitchFamily="34" charset="0"/>
                <a:ea typeface="Lora" pitchFamily="34" charset="-122"/>
                <a:cs typeface="Lora" pitchFamily="34" charset="-120"/>
              </a:rPr>
              <a:t>Frame</a:t>
            </a:r>
            <a:endParaRPr lang="en-US" sz="1921" dirty="0"/>
          </a:p>
        </p:txBody>
      </p:sp>
      <p:sp>
        <p:nvSpPr>
          <p:cNvPr id="13" name="Text 9"/>
          <p:cNvSpPr/>
          <p:nvPr/>
        </p:nvSpPr>
        <p:spPr>
          <a:xfrm>
            <a:off x="932974" y="5237917"/>
            <a:ext cx="7278053" cy="331589"/>
          </a:xfrm>
          <a:prstGeom prst="rect">
            <a:avLst/>
          </a:prstGeom>
          <a:noFill/>
          <a:ln/>
        </p:spPr>
        <p:txBody>
          <a:bodyPr wrap="none" rtlCol="0" anchor="t"/>
          <a:lstStyle/>
          <a:p>
            <a:pPr marL="0" indent="0">
              <a:lnSpc>
                <a:spcPts val="2612"/>
              </a:lnSpc>
              <a:buNone/>
            </a:pPr>
            <a:r>
              <a:rPr lang="en-US" sz="1633" dirty="0">
                <a:solidFill>
                  <a:srgbClr val="3A3630"/>
                </a:solidFill>
                <a:latin typeface="Source Sans Pro" pitchFamily="34" charset="0"/>
                <a:ea typeface="Source Sans Pro" pitchFamily="34" charset="-122"/>
                <a:cs typeface="Source Sans Pro" pitchFamily="34" charset="-120"/>
              </a:rPr>
              <a:t>A unit of memory in the physical address space of the system.</a:t>
            </a:r>
            <a:endParaRPr lang="en-US" sz="1633" dirty="0"/>
          </a:p>
        </p:txBody>
      </p:sp>
      <p:sp>
        <p:nvSpPr>
          <p:cNvPr id="14" name="Shape 10"/>
          <p:cNvSpPr/>
          <p:nvPr/>
        </p:nvSpPr>
        <p:spPr>
          <a:xfrm>
            <a:off x="725686" y="5984081"/>
            <a:ext cx="7692628" cy="1506974"/>
          </a:xfrm>
          <a:prstGeom prst="roundRect">
            <a:avLst>
              <a:gd name="adj" fmla="val 2477"/>
            </a:avLst>
          </a:prstGeom>
          <a:solidFill>
            <a:srgbClr val="F3E7D4"/>
          </a:solidFill>
          <a:ln/>
        </p:spPr>
      </p:sp>
      <p:sp>
        <p:nvSpPr>
          <p:cNvPr id="15" name="Text 11"/>
          <p:cNvSpPr/>
          <p:nvPr/>
        </p:nvSpPr>
        <p:spPr>
          <a:xfrm>
            <a:off x="932974" y="6191369"/>
            <a:ext cx="2439233" cy="304919"/>
          </a:xfrm>
          <a:prstGeom prst="rect">
            <a:avLst/>
          </a:prstGeom>
          <a:noFill/>
          <a:ln/>
        </p:spPr>
        <p:txBody>
          <a:bodyPr wrap="none" rtlCol="0" anchor="t"/>
          <a:lstStyle/>
          <a:p>
            <a:pPr marL="0" indent="0">
              <a:lnSpc>
                <a:spcPts val="2401"/>
              </a:lnSpc>
              <a:buNone/>
            </a:pPr>
            <a:r>
              <a:rPr lang="en-US" sz="1921" dirty="0">
                <a:solidFill>
                  <a:srgbClr val="3A3630"/>
                </a:solidFill>
                <a:latin typeface="Lora" pitchFamily="34" charset="0"/>
                <a:ea typeface="Lora" pitchFamily="34" charset="-122"/>
                <a:cs typeface="Lora" pitchFamily="34" charset="-120"/>
              </a:rPr>
              <a:t>Page Table</a:t>
            </a:r>
            <a:endParaRPr lang="en-US" sz="1921" dirty="0"/>
          </a:p>
        </p:txBody>
      </p:sp>
      <p:sp>
        <p:nvSpPr>
          <p:cNvPr id="16" name="Text 12"/>
          <p:cNvSpPr/>
          <p:nvPr/>
        </p:nvSpPr>
        <p:spPr>
          <a:xfrm>
            <a:off x="932974" y="6620589"/>
            <a:ext cx="7278053" cy="663178"/>
          </a:xfrm>
          <a:prstGeom prst="rect">
            <a:avLst/>
          </a:prstGeom>
          <a:noFill/>
          <a:ln/>
        </p:spPr>
        <p:txBody>
          <a:bodyPr wrap="square" rtlCol="0" anchor="t"/>
          <a:lstStyle/>
          <a:p>
            <a:pPr marL="0" indent="0">
              <a:lnSpc>
                <a:spcPts val="2612"/>
              </a:lnSpc>
              <a:buNone/>
            </a:pPr>
            <a:r>
              <a:rPr lang="en-US" sz="1633" dirty="0">
                <a:solidFill>
                  <a:srgbClr val="3A3630"/>
                </a:solidFill>
                <a:latin typeface="Source Sans Pro" pitchFamily="34" charset="0"/>
                <a:ea typeface="Source Sans Pro" pitchFamily="34" charset="-122"/>
                <a:cs typeface="Source Sans Pro" pitchFamily="34" charset="-120"/>
              </a:rPr>
              <a:t>A data structure used by the operating system to translate virtual addresses to physical addresses.</a:t>
            </a:r>
            <a:endParaRPr lang="en-US" sz="1633"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p:cNvPicPr>
            <a:picLocks noChangeAspect="1"/>
          </p:cNvPicPr>
          <p:nvPr/>
        </p:nvPicPr>
        <p:blipFill>
          <a:blip r:embed="rId3"/>
          <a:stretch>
            <a:fillRect/>
          </a:stretch>
        </p:blipFill>
        <p:spPr>
          <a:xfrm>
            <a:off x="0" y="0"/>
            <a:ext cx="14630400" cy="2709743"/>
          </a:xfrm>
          <a:prstGeom prst="rect">
            <a:avLst/>
          </a:prstGeom>
        </p:spPr>
      </p:pic>
      <p:sp>
        <p:nvSpPr>
          <p:cNvPr id="5" name="Text 2"/>
          <p:cNvSpPr/>
          <p:nvPr/>
        </p:nvSpPr>
        <p:spPr>
          <a:xfrm>
            <a:off x="1742718" y="3306128"/>
            <a:ext cx="10971014" cy="637580"/>
          </a:xfrm>
          <a:prstGeom prst="rect">
            <a:avLst/>
          </a:prstGeom>
          <a:noFill/>
          <a:ln/>
        </p:spPr>
        <p:txBody>
          <a:bodyPr wrap="none" rtlCol="0" anchor="t"/>
          <a:lstStyle/>
          <a:p>
            <a:pPr marL="0" indent="0">
              <a:lnSpc>
                <a:spcPts val="5020"/>
              </a:lnSpc>
              <a:buNone/>
            </a:pPr>
            <a:r>
              <a:rPr lang="en-US" sz="4016" dirty="0">
                <a:solidFill>
                  <a:srgbClr val="38512F"/>
                </a:solidFill>
                <a:latin typeface="Lora" pitchFamily="34" charset="0"/>
                <a:ea typeface="Lora" pitchFamily="34" charset="-122"/>
                <a:cs typeface="Lora" pitchFamily="34" charset="-120"/>
              </a:rPr>
              <a:t>Importance of Visualization in Memory Paging</a:t>
            </a:r>
            <a:endParaRPr lang="en-US" sz="4016" dirty="0"/>
          </a:p>
        </p:txBody>
      </p:sp>
      <p:sp>
        <p:nvSpPr>
          <p:cNvPr id="6" name="Text 3"/>
          <p:cNvSpPr/>
          <p:nvPr/>
        </p:nvSpPr>
        <p:spPr>
          <a:xfrm>
            <a:off x="1742718" y="4268867"/>
            <a:ext cx="11144964" cy="1040487"/>
          </a:xfrm>
          <a:prstGeom prst="rect">
            <a:avLst/>
          </a:prstGeom>
          <a:noFill/>
          <a:ln/>
        </p:spPr>
        <p:txBody>
          <a:bodyPr wrap="square" rtlCol="0" anchor="t"/>
          <a:lstStyle/>
          <a:p>
            <a:pPr marL="0" indent="0">
              <a:lnSpc>
                <a:spcPts val="2731"/>
              </a:lnSpc>
              <a:buNone/>
            </a:pPr>
            <a:r>
              <a:rPr lang="en-US" sz="1707" dirty="0">
                <a:solidFill>
                  <a:srgbClr val="3A3630"/>
                </a:solidFill>
                <a:latin typeface="Source Sans Pro" pitchFamily="34" charset="0"/>
                <a:ea typeface="Source Sans Pro" pitchFamily="34" charset="-122"/>
                <a:cs typeface="Source Sans Pro" pitchFamily="34" charset="-120"/>
              </a:rPr>
              <a:t>Visualizing memory paging is crucial for understanding how it works and for identifying potential performance bottlenecks. It helps developers and system administrators visualize the memory allocation process, analyze memory access patterns, and optimize system performance.</a:t>
            </a:r>
            <a:endParaRPr lang="en-US" sz="1707" dirty="0"/>
          </a:p>
        </p:txBody>
      </p:sp>
      <p:sp>
        <p:nvSpPr>
          <p:cNvPr id="7" name="Shape 4"/>
          <p:cNvSpPr/>
          <p:nvPr/>
        </p:nvSpPr>
        <p:spPr>
          <a:xfrm>
            <a:off x="1742718" y="5797034"/>
            <a:ext cx="487680" cy="487680"/>
          </a:xfrm>
          <a:prstGeom prst="roundRect">
            <a:avLst>
              <a:gd name="adj" fmla="val 8001"/>
            </a:avLst>
          </a:prstGeom>
          <a:solidFill>
            <a:srgbClr val="F3E7D4"/>
          </a:solidFill>
          <a:ln/>
        </p:spPr>
      </p:sp>
      <p:sp>
        <p:nvSpPr>
          <p:cNvPr id="8" name="Text 5"/>
          <p:cNvSpPr/>
          <p:nvPr/>
        </p:nvSpPr>
        <p:spPr>
          <a:xfrm>
            <a:off x="1930837" y="5887879"/>
            <a:ext cx="111443" cy="305991"/>
          </a:xfrm>
          <a:prstGeom prst="rect">
            <a:avLst/>
          </a:prstGeom>
          <a:noFill/>
          <a:ln/>
        </p:spPr>
        <p:txBody>
          <a:bodyPr wrap="none" rtlCol="0" anchor="t"/>
          <a:lstStyle/>
          <a:p>
            <a:pPr marL="0" indent="0" algn="ctr">
              <a:lnSpc>
                <a:spcPts val="2410"/>
              </a:lnSpc>
              <a:buNone/>
            </a:pPr>
            <a:r>
              <a:rPr lang="en-US" sz="2410" dirty="0">
                <a:solidFill>
                  <a:srgbClr val="3A3630"/>
                </a:solidFill>
                <a:latin typeface="Lora" pitchFamily="34" charset="0"/>
                <a:ea typeface="Lora" pitchFamily="34" charset="-122"/>
                <a:cs typeface="Lora" pitchFamily="34" charset="-120"/>
              </a:rPr>
              <a:t>1</a:t>
            </a:r>
            <a:endParaRPr lang="en-US" sz="2410" dirty="0"/>
          </a:p>
        </p:txBody>
      </p:sp>
      <p:sp>
        <p:nvSpPr>
          <p:cNvPr id="9" name="Text 6"/>
          <p:cNvSpPr/>
          <p:nvPr/>
        </p:nvSpPr>
        <p:spPr>
          <a:xfrm>
            <a:off x="2447092" y="5797034"/>
            <a:ext cx="2550319" cy="318730"/>
          </a:xfrm>
          <a:prstGeom prst="rect">
            <a:avLst/>
          </a:prstGeom>
          <a:noFill/>
          <a:ln/>
        </p:spPr>
        <p:txBody>
          <a:bodyPr wrap="none" rtlCol="0" anchor="t"/>
          <a:lstStyle/>
          <a:p>
            <a:pPr marL="0" indent="0">
              <a:lnSpc>
                <a:spcPts val="2510"/>
              </a:lnSpc>
              <a:buNone/>
            </a:pPr>
            <a:r>
              <a:rPr lang="en-US" sz="2008" dirty="0">
                <a:solidFill>
                  <a:srgbClr val="3A3630"/>
                </a:solidFill>
                <a:latin typeface="Lora" pitchFamily="34" charset="0"/>
                <a:ea typeface="Lora" pitchFamily="34" charset="-122"/>
                <a:cs typeface="Lora" pitchFamily="34" charset="-120"/>
              </a:rPr>
              <a:t>Understanding</a:t>
            </a:r>
            <a:endParaRPr lang="en-US" sz="2008" dirty="0"/>
          </a:p>
        </p:txBody>
      </p:sp>
      <p:sp>
        <p:nvSpPr>
          <p:cNvPr id="10" name="Text 7"/>
          <p:cNvSpPr/>
          <p:nvPr/>
        </p:nvSpPr>
        <p:spPr>
          <a:xfrm>
            <a:off x="2447092" y="6245781"/>
            <a:ext cx="2866192" cy="1387316"/>
          </a:xfrm>
          <a:prstGeom prst="rect">
            <a:avLst/>
          </a:prstGeom>
          <a:noFill/>
          <a:ln/>
        </p:spPr>
        <p:txBody>
          <a:bodyPr wrap="square" rtlCol="0" anchor="t"/>
          <a:lstStyle/>
          <a:p>
            <a:pPr marL="0" indent="0">
              <a:lnSpc>
                <a:spcPts val="2731"/>
              </a:lnSpc>
              <a:buNone/>
            </a:pPr>
            <a:r>
              <a:rPr lang="en-US" sz="1707" dirty="0">
                <a:solidFill>
                  <a:srgbClr val="3A3630"/>
                </a:solidFill>
                <a:latin typeface="Source Sans Pro" pitchFamily="34" charset="0"/>
                <a:ea typeface="Source Sans Pro" pitchFamily="34" charset="-122"/>
                <a:cs typeface="Source Sans Pro" pitchFamily="34" charset="-120"/>
              </a:rPr>
              <a:t>Visualizations provide an intuitive way to grasp complex memory management concepts.</a:t>
            </a:r>
            <a:endParaRPr lang="en-US" sz="1707" dirty="0"/>
          </a:p>
        </p:txBody>
      </p:sp>
      <p:sp>
        <p:nvSpPr>
          <p:cNvPr id="11" name="Shape 8"/>
          <p:cNvSpPr/>
          <p:nvPr/>
        </p:nvSpPr>
        <p:spPr>
          <a:xfrm>
            <a:off x="5529977" y="5797034"/>
            <a:ext cx="487680" cy="487680"/>
          </a:xfrm>
          <a:prstGeom prst="roundRect">
            <a:avLst>
              <a:gd name="adj" fmla="val 8001"/>
            </a:avLst>
          </a:prstGeom>
          <a:solidFill>
            <a:srgbClr val="F3E7D4"/>
          </a:solidFill>
          <a:ln/>
        </p:spPr>
      </p:sp>
      <p:sp>
        <p:nvSpPr>
          <p:cNvPr id="12" name="Text 9"/>
          <p:cNvSpPr/>
          <p:nvPr/>
        </p:nvSpPr>
        <p:spPr>
          <a:xfrm>
            <a:off x="5691545" y="5887879"/>
            <a:ext cx="164425" cy="305991"/>
          </a:xfrm>
          <a:prstGeom prst="rect">
            <a:avLst/>
          </a:prstGeom>
          <a:noFill/>
          <a:ln/>
        </p:spPr>
        <p:txBody>
          <a:bodyPr wrap="none" rtlCol="0" anchor="t"/>
          <a:lstStyle/>
          <a:p>
            <a:pPr marL="0" indent="0" algn="ctr">
              <a:lnSpc>
                <a:spcPts val="2410"/>
              </a:lnSpc>
              <a:buNone/>
            </a:pPr>
            <a:r>
              <a:rPr lang="en-US" sz="2410" dirty="0">
                <a:solidFill>
                  <a:srgbClr val="3A3630"/>
                </a:solidFill>
                <a:latin typeface="Lora" pitchFamily="34" charset="0"/>
                <a:ea typeface="Lora" pitchFamily="34" charset="-122"/>
                <a:cs typeface="Lora" pitchFamily="34" charset="-120"/>
              </a:rPr>
              <a:t>2</a:t>
            </a:r>
            <a:endParaRPr lang="en-US" sz="2410" dirty="0"/>
          </a:p>
        </p:txBody>
      </p:sp>
      <p:sp>
        <p:nvSpPr>
          <p:cNvPr id="13" name="Text 10"/>
          <p:cNvSpPr/>
          <p:nvPr/>
        </p:nvSpPr>
        <p:spPr>
          <a:xfrm>
            <a:off x="6234351" y="5797034"/>
            <a:ext cx="2550319" cy="318730"/>
          </a:xfrm>
          <a:prstGeom prst="rect">
            <a:avLst/>
          </a:prstGeom>
          <a:noFill/>
          <a:ln/>
        </p:spPr>
        <p:txBody>
          <a:bodyPr wrap="none" rtlCol="0" anchor="t"/>
          <a:lstStyle/>
          <a:p>
            <a:pPr marL="0" indent="0">
              <a:lnSpc>
                <a:spcPts val="2510"/>
              </a:lnSpc>
              <a:buNone/>
            </a:pPr>
            <a:r>
              <a:rPr lang="en-US" sz="2008" dirty="0">
                <a:solidFill>
                  <a:srgbClr val="3A3630"/>
                </a:solidFill>
                <a:latin typeface="Lora" pitchFamily="34" charset="0"/>
                <a:ea typeface="Lora" pitchFamily="34" charset="-122"/>
                <a:cs typeface="Lora" pitchFamily="34" charset="-120"/>
              </a:rPr>
              <a:t>Debugging</a:t>
            </a:r>
            <a:endParaRPr lang="en-US" sz="2008" dirty="0"/>
          </a:p>
        </p:txBody>
      </p:sp>
      <p:sp>
        <p:nvSpPr>
          <p:cNvPr id="14" name="Text 11"/>
          <p:cNvSpPr/>
          <p:nvPr/>
        </p:nvSpPr>
        <p:spPr>
          <a:xfrm>
            <a:off x="6234351" y="6245781"/>
            <a:ext cx="2866192" cy="1040487"/>
          </a:xfrm>
          <a:prstGeom prst="rect">
            <a:avLst/>
          </a:prstGeom>
          <a:noFill/>
          <a:ln/>
        </p:spPr>
        <p:txBody>
          <a:bodyPr wrap="square" rtlCol="0" anchor="t"/>
          <a:lstStyle/>
          <a:p>
            <a:pPr marL="0" indent="0">
              <a:lnSpc>
                <a:spcPts val="2731"/>
              </a:lnSpc>
              <a:buNone/>
            </a:pPr>
            <a:r>
              <a:rPr lang="en-US" sz="1707" dirty="0">
                <a:solidFill>
                  <a:srgbClr val="3A3630"/>
                </a:solidFill>
                <a:latin typeface="Source Sans Pro" pitchFamily="34" charset="0"/>
                <a:ea typeface="Source Sans Pro" pitchFamily="34" charset="-122"/>
                <a:cs typeface="Source Sans Pro" pitchFamily="34" charset="-120"/>
              </a:rPr>
              <a:t>Visualizations assist in pinpointing memory leaks and other memory-related issues.</a:t>
            </a:r>
            <a:endParaRPr lang="en-US" sz="1707" dirty="0"/>
          </a:p>
        </p:txBody>
      </p:sp>
      <p:sp>
        <p:nvSpPr>
          <p:cNvPr id="15" name="Shape 12"/>
          <p:cNvSpPr/>
          <p:nvPr/>
        </p:nvSpPr>
        <p:spPr>
          <a:xfrm>
            <a:off x="9317236" y="5797034"/>
            <a:ext cx="487680" cy="487680"/>
          </a:xfrm>
          <a:prstGeom prst="roundRect">
            <a:avLst>
              <a:gd name="adj" fmla="val 8001"/>
            </a:avLst>
          </a:prstGeom>
          <a:solidFill>
            <a:srgbClr val="F3E7D4"/>
          </a:solidFill>
          <a:ln/>
        </p:spPr>
      </p:sp>
      <p:sp>
        <p:nvSpPr>
          <p:cNvPr id="16" name="Text 13"/>
          <p:cNvSpPr/>
          <p:nvPr/>
        </p:nvSpPr>
        <p:spPr>
          <a:xfrm>
            <a:off x="9475827" y="5887879"/>
            <a:ext cx="170497" cy="305991"/>
          </a:xfrm>
          <a:prstGeom prst="rect">
            <a:avLst/>
          </a:prstGeom>
          <a:noFill/>
          <a:ln/>
        </p:spPr>
        <p:txBody>
          <a:bodyPr wrap="none" rtlCol="0" anchor="t"/>
          <a:lstStyle/>
          <a:p>
            <a:pPr marL="0" indent="0" algn="ctr">
              <a:lnSpc>
                <a:spcPts val="2410"/>
              </a:lnSpc>
              <a:buNone/>
            </a:pPr>
            <a:r>
              <a:rPr lang="en-US" sz="2410" dirty="0">
                <a:solidFill>
                  <a:srgbClr val="3A3630"/>
                </a:solidFill>
                <a:latin typeface="Lora" pitchFamily="34" charset="0"/>
                <a:ea typeface="Lora" pitchFamily="34" charset="-122"/>
                <a:cs typeface="Lora" pitchFamily="34" charset="-120"/>
              </a:rPr>
              <a:t>3</a:t>
            </a:r>
            <a:endParaRPr lang="en-US" sz="2410" dirty="0"/>
          </a:p>
        </p:txBody>
      </p:sp>
      <p:sp>
        <p:nvSpPr>
          <p:cNvPr id="17" name="Text 14"/>
          <p:cNvSpPr/>
          <p:nvPr/>
        </p:nvSpPr>
        <p:spPr>
          <a:xfrm>
            <a:off x="10021610" y="5797034"/>
            <a:ext cx="2550319" cy="318730"/>
          </a:xfrm>
          <a:prstGeom prst="rect">
            <a:avLst/>
          </a:prstGeom>
          <a:noFill/>
          <a:ln/>
        </p:spPr>
        <p:txBody>
          <a:bodyPr wrap="none" rtlCol="0" anchor="t"/>
          <a:lstStyle/>
          <a:p>
            <a:pPr marL="0" indent="0">
              <a:lnSpc>
                <a:spcPts val="2510"/>
              </a:lnSpc>
              <a:buNone/>
            </a:pPr>
            <a:r>
              <a:rPr lang="en-US" sz="2008" dirty="0">
                <a:solidFill>
                  <a:srgbClr val="3A3630"/>
                </a:solidFill>
                <a:latin typeface="Lora" pitchFamily="34" charset="0"/>
                <a:ea typeface="Lora" pitchFamily="34" charset="-122"/>
                <a:cs typeface="Lora" pitchFamily="34" charset="-120"/>
              </a:rPr>
              <a:t>Optimization</a:t>
            </a:r>
            <a:endParaRPr lang="en-US" sz="2008" dirty="0"/>
          </a:p>
        </p:txBody>
      </p:sp>
      <p:sp>
        <p:nvSpPr>
          <p:cNvPr id="18" name="Text 15"/>
          <p:cNvSpPr/>
          <p:nvPr/>
        </p:nvSpPr>
        <p:spPr>
          <a:xfrm>
            <a:off x="10021610" y="6245781"/>
            <a:ext cx="2866192" cy="1387316"/>
          </a:xfrm>
          <a:prstGeom prst="rect">
            <a:avLst/>
          </a:prstGeom>
          <a:noFill/>
          <a:ln/>
        </p:spPr>
        <p:txBody>
          <a:bodyPr wrap="square" rtlCol="0" anchor="t"/>
          <a:lstStyle/>
          <a:p>
            <a:pPr marL="0" indent="0">
              <a:lnSpc>
                <a:spcPts val="2731"/>
              </a:lnSpc>
              <a:buNone/>
            </a:pPr>
            <a:r>
              <a:rPr lang="en-US" sz="1707" dirty="0">
                <a:solidFill>
                  <a:srgbClr val="3A3630"/>
                </a:solidFill>
                <a:latin typeface="Source Sans Pro" pitchFamily="34" charset="0"/>
                <a:ea typeface="Source Sans Pro" pitchFamily="34" charset="-122"/>
                <a:cs typeface="Source Sans Pro" pitchFamily="34" charset="-120"/>
              </a:rPr>
              <a:t>Visualizations aid in optimizing memory usage by highlighting inefficient memory allocation patterns.</a:t>
            </a:r>
            <a:endParaRPr lang="en-US" sz="1707"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968693" y="1294328"/>
            <a:ext cx="12692896" cy="1452086"/>
          </a:xfrm>
          <a:prstGeom prst="rect">
            <a:avLst/>
          </a:prstGeom>
          <a:noFill/>
          <a:ln/>
        </p:spPr>
        <p:txBody>
          <a:bodyPr wrap="square" rtlCol="0" anchor="t"/>
          <a:lstStyle/>
          <a:p>
            <a:pPr marL="0" indent="0">
              <a:lnSpc>
                <a:spcPts val="5718"/>
              </a:lnSpc>
              <a:buNone/>
            </a:pPr>
            <a:r>
              <a:rPr lang="en-US" sz="4574" dirty="0">
                <a:solidFill>
                  <a:srgbClr val="38512F"/>
                </a:solidFill>
                <a:latin typeface="Lora" pitchFamily="34" charset="0"/>
                <a:ea typeface="Lora" pitchFamily="34" charset="-122"/>
                <a:cs typeface="Lora" pitchFamily="34" charset="-120"/>
              </a:rPr>
              <a:t>Key Components of a Memory Paging Visualization Tool</a:t>
            </a:r>
            <a:endParaRPr lang="en-US" sz="4574" dirty="0"/>
          </a:p>
        </p:txBody>
      </p:sp>
      <p:sp>
        <p:nvSpPr>
          <p:cNvPr id="5" name="Text 3"/>
          <p:cNvSpPr/>
          <p:nvPr/>
        </p:nvSpPr>
        <p:spPr>
          <a:xfrm>
            <a:off x="968693" y="3240167"/>
            <a:ext cx="12692896" cy="790099"/>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A memory paging visualization tool should include components that allow users to interact with and manipulate various aspects of memory paging, including page frames, page tables, and memory access patterns.</a:t>
            </a:r>
            <a:endParaRPr lang="en-US" sz="1944" dirty="0"/>
          </a:p>
        </p:txBody>
      </p:sp>
      <p:sp>
        <p:nvSpPr>
          <p:cNvPr id="6" name="Text 4"/>
          <p:cNvSpPr/>
          <p:nvPr/>
        </p:nvSpPr>
        <p:spPr>
          <a:xfrm>
            <a:off x="968693" y="4554736"/>
            <a:ext cx="3361373" cy="363141"/>
          </a:xfrm>
          <a:prstGeom prst="rect">
            <a:avLst/>
          </a:prstGeom>
          <a:noFill/>
          <a:ln/>
        </p:spPr>
        <p:txBody>
          <a:bodyPr wrap="none" rtlCol="0" anchor="t"/>
          <a:lstStyle/>
          <a:p>
            <a:pPr marL="0" indent="0">
              <a:lnSpc>
                <a:spcPts val="2859"/>
              </a:lnSpc>
              <a:buNone/>
            </a:pPr>
            <a:r>
              <a:rPr lang="en-US" sz="2287" dirty="0">
                <a:solidFill>
                  <a:srgbClr val="38512F"/>
                </a:solidFill>
                <a:latin typeface="Lora" pitchFamily="34" charset="0"/>
                <a:ea typeface="Lora" pitchFamily="34" charset="-122"/>
                <a:cs typeface="Lora" pitchFamily="34" charset="-120"/>
              </a:rPr>
              <a:t>Page Frame Visualization</a:t>
            </a:r>
            <a:endParaRPr lang="en-US" sz="2287" dirty="0"/>
          </a:p>
        </p:txBody>
      </p:sp>
      <p:sp>
        <p:nvSpPr>
          <p:cNvPr id="7" name="Text 5"/>
          <p:cNvSpPr/>
          <p:nvPr/>
        </p:nvSpPr>
        <p:spPr>
          <a:xfrm>
            <a:off x="968693" y="5164693"/>
            <a:ext cx="3828931" cy="118514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Display physical memory frames with their current status: occupied or free.</a:t>
            </a:r>
            <a:endParaRPr lang="en-US" sz="1944" dirty="0"/>
          </a:p>
        </p:txBody>
      </p:sp>
      <p:sp>
        <p:nvSpPr>
          <p:cNvPr id="8" name="Text 6"/>
          <p:cNvSpPr/>
          <p:nvPr/>
        </p:nvSpPr>
        <p:spPr>
          <a:xfrm>
            <a:off x="5407462" y="4554736"/>
            <a:ext cx="3248739" cy="363141"/>
          </a:xfrm>
          <a:prstGeom prst="rect">
            <a:avLst/>
          </a:prstGeom>
          <a:noFill/>
          <a:ln/>
        </p:spPr>
        <p:txBody>
          <a:bodyPr wrap="none" rtlCol="0" anchor="t"/>
          <a:lstStyle/>
          <a:p>
            <a:pPr marL="0" indent="0">
              <a:lnSpc>
                <a:spcPts val="2859"/>
              </a:lnSpc>
              <a:buNone/>
            </a:pPr>
            <a:r>
              <a:rPr lang="en-US" sz="2287" dirty="0">
                <a:solidFill>
                  <a:srgbClr val="38512F"/>
                </a:solidFill>
                <a:latin typeface="Lora" pitchFamily="34" charset="0"/>
                <a:ea typeface="Lora" pitchFamily="34" charset="-122"/>
                <a:cs typeface="Lora" pitchFamily="34" charset="-120"/>
              </a:rPr>
              <a:t>Page Table Visualization</a:t>
            </a:r>
            <a:endParaRPr lang="en-US" sz="2287" dirty="0"/>
          </a:p>
        </p:txBody>
      </p:sp>
      <p:sp>
        <p:nvSpPr>
          <p:cNvPr id="9" name="Text 7"/>
          <p:cNvSpPr/>
          <p:nvPr/>
        </p:nvSpPr>
        <p:spPr>
          <a:xfrm>
            <a:off x="5407462" y="5164693"/>
            <a:ext cx="3828931" cy="118514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Illustrate the mapping between virtual and physical addresses, including page table entries.</a:t>
            </a:r>
            <a:endParaRPr lang="en-US" sz="1944" dirty="0"/>
          </a:p>
        </p:txBody>
      </p:sp>
      <p:sp>
        <p:nvSpPr>
          <p:cNvPr id="10" name="Text 8"/>
          <p:cNvSpPr/>
          <p:nvPr/>
        </p:nvSpPr>
        <p:spPr>
          <a:xfrm>
            <a:off x="9846231" y="4554736"/>
            <a:ext cx="3828931" cy="726281"/>
          </a:xfrm>
          <a:prstGeom prst="rect">
            <a:avLst/>
          </a:prstGeom>
          <a:noFill/>
          <a:ln/>
        </p:spPr>
        <p:txBody>
          <a:bodyPr wrap="square" rtlCol="0" anchor="t"/>
          <a:lstStyle/>
          <a:p>
            <a:pPr marL="0" indent="0">
              <a:lnSpc>
                <a:spcPts val="2859"/>
              </a:lnSpc>
              <a:buNone/>
            </a:pPr>
            <a:r>
              <a:rPr lang="en-US" sz="2287" dirty="0">
                <a:solidFill>
                  <a:srgbClr val="38512F"/>
                </a:solidFill>
                <a:latin typeface="Lora" pitchFamily="34" charset="0"/>
                <a:ea typeface="Lora" pitchFamily="34" charset="-122"/>
                <a:cs typeface="Lora" pitchFamily="34" charset="-120"/>
              </a:rPr>
              <a:t>Memory Access Visualization</a:t>
            </a:r>
            <a:endParaRPr lang="en-US" sz="2287" dirty="0"/>
          </a:p>
        </p:txBody>
      </p:sp>
      <p:sp>
        <p:nvSpPr>
          <p:cNvPr id="11" name="Text 9"/>
          <p:cNvSpPr/>
          <p:nvPr/>
        </p:nvSpPr>
        <p:spPr>
          <a:xfrm>
            <a:off x="9846231" y="5527834"/>
            <a:ext cx="3828931" cy="118514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Show the flow of memory accesses, highlighting page faults and cache misses.</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p:cNvPicPr>
            <a:picLocks noChangeAspect="1"/>
          </p:cNvPicPr>
          <p:nvPr/>
        </p:nvPicPr>
        <p:blipFill>
          <a:blip r:embed="rId3"/>
          <a:stretch>
            <a:fillRect/>
          </a:stretch>
        </p:blipFill>
        <p:spPr>
          <a:xfrm>
            <a:off x="0" y="0"/>
            <a:ext cx="14630400" cy="2557820"/>
          </a:xfrm>
          <a:prstGeom prst="rect">
            <a:avLst/>
          </a:prstGeom>
        </p:spPr>
      </p:pic>
      <p:sp>
        <p:nvSpPr>
          <p:cNvPr id="5" name="Text 2"/>
          <p:cNvSpPr/>
          <p:nvPr/>
        </p:nvSpPr>
        <p:spPr>
          <a:xfrm>
            <a:off x="2054900" y="3121700"/>
            <a:ext cx="8378785" cy="601861"/>
          </a:xfrm>
          <a:prstGeom prst="rect">
            <a:avLst/>
          </a:prstGeom>
          <a:noFill/>
          <a:ln/>
        </p:spPr>
        <p:txBody>
          <a:bodyPr wrap="none" rtlCol="0" anchor="t"/>
          <a:lstStyle/>
          <a:p>
            <a:pPr marL="0" indent="0">
              <a:lnSpc>
                <a:spcPts val="4739"/>
              </a:lnSpc>
              <a:buNone/>
            </a:pPr>
            <a:r>
              <a:rPr lang="en-US" sz="3791" dirty="0">
                <a:solidFill>
                  <a:srgbClr val="38512F"/>
                </a:solidFill>
                <a:latin typeface="Lora" pitchFamily="34" charset="0"/>
                <a:ea typeface="Lora" pitchFamily="34" charset="-122"/>
                <a:cs typeface="Lora" pitchFamily="34" charset="-120"/>
              </a:rPr>
              <a:t>User Interface Design Considerations</a:t>
            </a:r>
            <a:endParaRPr lang="en-US" sz="3791" dirty="0"/>
          </a:p>
        </p:txBody>
      </p:sp>
      <p:sp>
        <p:nvSpPr>
          <p:cNvPr id="6" name="Text 3"/>
          <p:cNvSpPr/>
          <p:nvPr/>
        </p:nvSpPr>
        <p:spPr>
          <a:xfrm>
            <a:off x="2054900" y="4030504"/>
            <a:ext cx="10520601" cy="654844"/>
          </a:xfrm>
          <a:prstGeom prst="rect">
            <a:avLst/>
          </a:prstGeom>
          <a:noFill/>
          <a:ln/>
        </p:spPr>
        <p:txBody>
          <a:bodyPr wrap="square" rtlCol="0" anchor="t"/>
          <a:lstStyle/>
          <a:p>
            <a:pPr marL="0" indent="0">
              <a:lnSpc>
                <a:spcPts val="2578"/>
              </a:lnSpc>
              <a:buNone/>
            </a:pPr>
            <a:r>
              <a:rPr lang="en-US" sz="1611" dirty="0">
                <a:solidFill>
                  <a:srgbClr val="3A3630"/>
                </a:solidFill>
                <a:latin typeface="Source Sans Pro" pitchFamily="34" charset="0"/>
                <a:ea typeface="Source Sans Pro" pitchFamily="34" charset="-122"/>
                <a:cs typeface="Source Sans Pro" pitchFamily="34" charset="-120"/>
              </a:rPr>
              <a:t>The user interface of a memory paging visualization tool should be intuitive and easy to use, allowing users to quickly grasp the information and interact with the system effectively.</a:t>
            </a:r>
            <a:endParaRPr lang="en-US" sz="1611" dirty="0"/>
          </a:p>
        </p:txBody>
      </p:sp>
      <p:pic>
        <p:nvPicPr>
          <p:cNvPr id="7" name="Image 1" descr="preencoded.png"/>
          <p:cNvPicPr>
            <a:picLocks noChangeAspect="1"/>
          </p:cNvPicPr>
          <p:nvPr/>
        </p:nvPicPr>
        <p:blipFill>
          <a:blip r:embed="rId4"/>
          <a:stretch>
            <a:fillRect/>
          </a:stretch>
        </p:blipFill>
        <p:spPr>
          <a:xfrm>
            <a:off x="2054900" y="4915495"/>
            <a:ext cx="511492" cy="511493"/>
          </a:xfrm>
          <a:prstGeom prst="rect">
            <a:avLst/>
          </a:prstGeom>
        </p:spPr>
      </p:pic>
      <p:sp>
        <p:nvSpPr>
          <p:cNvPr id="8" name="Text 4"/>
          <p:cNvSpPr/>
          <p:nvPr/>
        </p:nvSpPr>
        <p:spPr>
          <a:xfrm>
            <a:off x="2054900" y="5631537"/>
            <a:ext cx="2399943" cy="601742"/>
          </a:xfrm>
          <a:prstGeom prst="rect">
            <a:avLst/>
          </a:prstGeom>
          <a:noFill/>
          <a:ln/>
        </p:spPr>
        <p:txBody>
          <a:bodyPr wrap="square" rtlCol="0" anchor="t"/>
          <a:lstStyle/>
          <a:p>
            <a:pPr marL="0" indent="0" algn="l">
              <a:lnSpc>
                <a:spcPts val="2370"/>
              </a:lnSpc>
              <a:buNone/>
            </a:pPr>
            <a:r>
              <a:rPr lang="en-US" sz="1896" dirty="0">
                <a:solidFill>
                  <a:srgbClr val="3A3630"/>
                </a:solidFill>
                <a:latin typeface="Lora" pitchFamily="34" charset="0"/>
                <a:ea typeface="Lora" pitchFamily="34" charset="-122"/>
                <a:cs typeface="Lora" pitchFamily="34" charset="-120"/>
              </a:rPr>
              <a:t>Configuration Options</a:t>
            </a:r>
            <a:endParaRPr lang="en-US" sz="1896" dirty="0"/>
          </a:p>
        </p:txBody>
      </p:sp>
      <p:sp>
        <p:nvSpPr>
          <p:cNvPr id="9" name="Text 5"/>
          <p:cNvSpPr/>
          <p:nvPr/>
        </p:nvSpPr>
        <p:spPr>
          <a:xfrm>
            <a:off x="2054900" y="6356032"/>
            <a:ext cx="2399943" cy="1309688"/>
          </a:xfrm>
          <a:prstGeom prst="rect">
            <a:avLst/>
          </a:prstGeom>
          <a:noFill/>
          <a:ln/>
        </p:spPr>
        <p:txBody>
          <a:bodyPr wrap="square" rtlCol="0" anchor="t"/>
          <a:lstStyle/>
          <a:p>
            <a:pPr marL="0" indent="0" algn="l">
              <a:lnSpc>
                <a:spcPts val="2578"/>
              </a:lnSpc>
              <a:buNone/>
            </a:pPr>
            <a:r>
              <a:rPr lang="en-US" sz="1611" dirty="0">
                <a:solidFill>
                  <a:srgbClr val="3A3630"/>
                </a:solidFill>
                <a:latin typeface="Source Sans Pro" pitchFamily="34" charset="0"/>
                <a:ea typeface="Source Sans Pro" pitchFamily="34" charset="-122"/>
                <a:cs typeface="Source Sans Pro" pitchFamily="34" charset="-120"/>
              </a:rPr>
              <a:t>Allow users to customize the visualization, such as choosing the size of pages and frames.</a:t>
            </a:r>
            <a:endParaRPr lang="en-US" sz="1611" dirty="0"/>
          </a:p>
        </p:txBody>
      </p:sp>
      <p:pic>
        <p:nvPicPr>
          <p:cNvPr id="10" name="Image 2" descr="preencoded.png"/>
          <p:cNvPicPr>
            <a:picLocks noChangeAspect="1"/>
          </p:cNvPicPr>
          <p:nvPr/>
        </p:nvPicPr>
        <p:blipFill>
          <a:blip r:embed="rId5"/>
          <a:stretch>
            <a:fillRect/>
          </a:stretch>
        </p:blipFill>
        <p:spPr>
          <a:xfrm>
            <a:off x="4761786" y="4915495"/>
            <a:ext cx="511492" cy="511493"/>
          </a:xfrm>
          <a:prstGeom prst="rect">
            <a:avLst/>
          </a:prstGeom>
        </p:spPr>
      </p:pic>
      <p:sp>
        <p:nvSpPr>
          <p:cNvPr id="11" name="Text 6"/>
          <p:cNvSpPr/>
          <p:nvPr/>
        </p:nvSpPr>
        <p:spPr>
          <a:xfrm>
            <a:off x="4761786" y="5631537"/>
            <a:ext cx="2399943" cy="601742"/>
          </a:xfrm>
          <a:prstGeom prst="rect">
            <a:avLst/>
          </a:prstGeom>
          <a:noFill/>
          <a:ln/>
        </p:spPr>
        <p:txBody>
          <a:bodyPr wrap="square" rtlCol="0" anchor="t"/>
          <a:lstStyle/>
          <a:p>
            <a:pPr marL="0" indent="0" algn="l">
              <a:lnSpc>
                <a:spcPts val="2370"/>
              </a:lnSpc>
              <a:buNone/>
            </a:pPr>
            <a:r>
              <a:rPr lang="en-US" sz="1896" dirty="0">
                <a:solidFill>
                  <a:srgbClr val="3A3630"/>
                </a:solidFill>
                <a:latin typeface="Lora" pitchFamily="34" charset="0"/>
                <a:ea typeface="Lora" pitchFamily="34" charset="-122"/>
                <a:cs typeface="Lora" pitchFamily="34" charset="-120"/>
              </a:rPr>
              <a:t>Interactive Simulation</a:t>
            </a:r>
            <a:endParaRPr lang="en-US" sz="1896" dirty="0"/>
          </a:p>
        </p:txBody>
      </p:sp>
      <p:sp>
        <p:nvSpPr>
          <p:cNvPr id="12" name="Text 7"/>
          <p:cNvSpPr/>
          <p:nvPr/>
        </p:nvSpPr>
        <p:spPr>
          <a:xfrm>
            <a:off x="4761786" y="6356032"/>
            <a:ext cx="2399943" cy="1309688"/>
          </a:xfrm>
          <a:prstGeom prst="rect">
            <a:avLst/>
          </a:prstGeom>
          <a:noFill/>
          <a:ln/>
        </p:spPr>
        <p:txBody>
          <a:bodyPr wrap="square" rtlCol="0" anchor="t"/>
          <a:lstStyle/>
          <a:p>
            <a:pPr marL="0" indent="0" algn="l">
              <a:lnSpc>
                <a:spcPts val="2578"/>
              </a:lnSpc>
              <a:buNone/>
            </a:pPr>
            <a:r>
              <a:rPr lang="en-US" sz="1611" dirty="0">
                <a:solidFill>
                  <a:srgbClr val="3A3630"/>
                </a:solidFill>
                <a:latin typeface="Source Sans Pro" pitchFamily="34" charset="0"/>
                <a:ea typeface="Source Sans Pro" pitchFamily="34" charset="-122"/>
                <a:cs typeface="Source Sans Pro" pitchFamily="34" charset="-120"/>
              </a:rPr>
              <a:t>Enable users to simulate memory access scenarios and observe the behavior of the paging system.</a:t>
            </a:r>
            <a:endParaRPr lang="en-US" sz="1611" dirty="0"/>
          </a:p>
        </p:txBody>
      </p:sp>
      <p:pic>
        <p:nvPicPr>
          <p:cNvPr id="13" name="Image 3" descr="preencoded.png"/>
          <p:cNvPicPr>
            <a:picLocks noChangeAspect="1"/>
          </p:cNvPicPr>
          <p:nvPr/>
        </p:nvPicPr>
        <p:blipFill>
          <a:blip r:embed="rId6"/>
          <a:stretch>
            <a:fillRect/>
          </a:stretch>
        </p:blipFill>
        <p:spPr>
          <a:xfrm>
            <a:off x="7468672" y="4915495"/>
            <a:ext cx="511492" cy="511493"/>
          </a:xfrm>
          <a:prstGeom prst="rect">
            <a:avLst/>
          </a:prstGeom>
        </p:spPr>
      </p:pic>
      <p:sp>
        <p:nvSpPr>
          <p:cNvPr id="14" name="Text 8"/>
          <p:cNvSpPr/>
          <p:nvPr/>
        </p:nvSpPr>
        <p:spPr>
          <a:xfrm>
            <a:off x="7468672" y="5631537"/>
            <a:ext cx="2399943" cy="300871"/>
          </a:xfrm>
          <a:prstGeom prst="rect">
            <a:avLst/>
          </a:prstGeom>
          <a:noFill/>
          <a:ln/>
        </p:spPr>
        <p:txBody>
          <a:bodyPr wrap="none" rtlCol="0" anchor="t"/>
          <a:lstStyle/>
          <a:p>
            <a:pPr marL="0" indent="0" algn="l">
              <a:lnSpc>
                <a:spcPts val="2370"/>
              </a:lnSpc>
              <a:buNone/>
            </a:pPr>
            <a:r>
              <a:rPr lang="en-US" sz="1896" dirty="0">
                <a:solidFill>
                  <a:srgbClr val="3A3630"/>
                </a:solidFill>
                <a:latin typeface="Lora" pitchFamily="34" charset="0"/>
                <a:ea typeface="Lora" pitchFamily="34" charset="-122"/>
                <a:cs typeface="Lora" pitchFamily="34" charset="-120"/>
              </a:rPr>
              <a:t>Performance Metrics</a:t>
            </a:r>
            <a:endParaRPr lang="en-US" sz="1896" dirty="0"/>
          </a:p>
        </p:txBody>
      </p:sp>
      <p:sp>
        <p:nvSpPr>
          <p:cNvPr id="15" name="Text 9"/>
          <p:cNvSpPr/>
          <p:nvPr/>
        </p:nvSpPr>
        <p:spPr>
          <a:xfrm>
            <a:off x="7468672" y="6055162"/>
            <a:ext cx="2399943" cy="1309688"/>
          </a:xfrm>
          <a:prstGeom prst="rect">
            <a:avLst/>
          </a:prstGeom>
          <a:noFill/>
          <a:ln/>
        </p:spPr>
        <p:txBody>
          <a:bodyPr wrap="square" rtlCol="0" anchor="t"/>
          <a:lstStyle/>
          <a:p>
            <a:pPr marL="0" indent="0" algn="l">
              <a:lnSpc>
                <a:spcPts val="2578"/>
              </a:lnSpc>
              <a:buNone/>
            </a:pPr>
            <a:r>
              <a:rPr lang="en-US" sz="1611" dirty="0">
                <a:solidFill>
                  <a:srgbClr val="3A3630"/>
                </a:solidFill>
                <a:latin typeface="Source Sans Pro" pitchFamily="34" charset="0"/>
                <a:ea typeface="Source Sans Pro" pitchFamily="34" charset="-122"/>
                <a:cs typeface="Source Sans Pro" pitchFamily="34" charset="-120"/>
              </a:rPr>
              <a:t>Display key performance metrics, such as page fault rate and memory access time.</a:t>
            </a:r>
            <a:endParaRPr lang="en-US" sz="1611" dirty="0"/>
          </a:p>
        </p:txBody>
      </p:sp>
      <p:pic>
        <p:nvPicPr>
          <p:cNvPr id="16" name="Image 4" descr="preencoded.png"/>
          <p:cNvPicPr>
            <a:picLocks noChangeAspect="1"/>
          </p:cNvPicPr>
          <p:nvPr/>
        </p:nvPicPr>
        <p:blipFill>
          <a:blip r:embed="rId7"/>
          <a:stretch>
            <a:fillRect/>
          </a:stretch>
        </p:blipFill>
        <p:spPr>
          <a:xfrm>
            <a:off x="10175558" y="4915495"/>
            <a:ext cx="511492" cy="511493"/>
          </a:xfrm>
          <a:prstGeom prst="rect">
            <a:avLst/>
          </a:prstGeom>
        </p:spPr>
      </p:pic>
      <p:sp>
        <p:nvSpPr>
          <p:cNvPr id="17" name="Text 10"/>
          <p:cNvSpPr/>
          <p:nvPr/>
        </p:nvSpPr>
        <p:spPr>
          <a:xfrm>
            <a:off x="10175558" y="5631537"/>
            <a:ext cx="2399943" cy="601742"/>
          </a:xfrm>
          <a:prstGeom prst="rect">
            <a:avLst/>
          </a:prstGeom>
          <a:noFill/>
          <a:ln/>
        </p:spPr>
        <p:txBody>
          <a:bodyPr wrap="square" rtlCol="0" anchor="t"/>
          <a:lstStyle/>
          <a:p>
            <a:pPr marL="0" indent="0" algn="l">
              <a:lnSpc>
                <a:spcPts val="2370"/>
              </a:lnSpc>
              <a:buNone/>
            </a:pPr>
            <a:r>
              <a:rPr lang="en-US" sz="1896" dirty="0">
                <a:solidFill>
                  <a:srgbClr val="3A3630"/>
                </a:solidFill>
                <a:latin typeface="Lora" pitchFamily="34" charset="0"/>
                <a:ea typeface="Lora" pitchFamily="34" charset="-122"/>
                <a:cs typeface="Lora" pitchFamily="34" charset="-120"/>
              </a:rPr>
              <a:t>Zoom and Pan Capabilities</a:t>
            </a:r>
            <a:endParaRPr lang="en-US" sz="1896" dirty="0"/>
          </a:p>
        </p:txBody>
      </p:sp>
      <p:sp>
        <p:nvSpPr>
          <p:cNvPr id="18" name="Text 11"/>
          <p:cNvSpPr/>
          <p:nvPr/>
        </p:nvSpPr>
        <p:spPr>
          <a:xfrm>
            <a:off x="10175558" y="6356032"/>
            <a:ext cx="2399943" cy="1309688"/>
          </a:xfrm>
          <a:prstGeom prst="rect">
            <a:avLst/>
          </a:prstGeom>
          <a:noFill/>
          <a:ln/>
        </p:spPr>
        <p:txBody>
          <a:bodyPr wrap="square" rtlCol="0" anchor="t"/>
          <a:lstStyle/>
          <a:p>
            <a:pPr marL="0" indent="0" algn="l">
              <a:lnSpc>
                <a:spcPts val="2578"/>
              </a:lnSpc>
              <a:buNone/>
            </a:pPr>
            <a:r>
              <a:rPr lang="en-US" sz="1611" dirty="0">
                <a:solidFill>
                  <a:srgbClr val="3A3630"/>
                </a:solidFill>
                <a:latin typeface="Source Sans Pro" pitchFamily="34" charset="0"/>
                <a:ea typeface="Source Sans Pro" pitchFamily="34" charset="-122"/>
                <a:cs typeface="Source Sans Pro" pitchFamily="34" charset="-120"/>
              </a:rPr>
              <a:t>Allow users to zoom in and out of different sections of the visualization for detailed examination.</a:t>
            </a:r>
            <a:endParaRPr lang="en-US" sz="161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308610" y="1542217"/>
            <a:ext cx="4869061" cy="5145048"/>
          </a:xfrm>
          <a:prstGeom prst="rect">
            <a:avLst/>
          </a:prstGeom>
        </p:spPr>
      </p:pic>
      <p:sp>
        <p:nvSpPr>
          <p:cNvPr id="6" name="Text 2"/>
          <p:cNvSpPr/>
          <p:nvPr/>
        </p:nvSpPr>
        <p:spPr>
          <a:xfrm>
            <a:off x="6350437" y="1043940"/>
            <a:ext cx="7415927" cy="1452086"/>
          </a:xfrm>
          <a:prstGeom prst="rect">
            <a:avLst/>
          </a:prstGeom>
          <a:noFill/>
          <a:ln/>
        </p:spPr>
        <p:txBody>
          <a:bodyPr wrap="square" rtlCol="0" anchor="t"/>
          <a:lstStyle/>
          <a:p>
            <a:pPr marL="0" indent="0">
              <a:lnSpc>
                <a:spcPts val="5718"/>
              </a:lnSpc>
              <a:buNone/>
            </a:pPr>
            <a:r>
              <a:rPr lang="en-US" sz="4574" dirty="0">
                <a:solidFill>
                  <a:srgbClr val="38512F"/>
                </a:solidFill>
                <a:latin typeface="Lora" pitchFamily="34" charset="0"/>
                <a:ea typeface="Lora" pitchFamily="34" charset="-122"/>
                <a:cs typeface="Lora" pitchFamily="34" charset="-120"/>
              </a:rPr>
              <a:t>Visualizing Page Frames and Page Tables</a:t>
            </a:r>
            <a:endParaRPr lang="en-US" sz="4574" dirty="0"/>
          </a:p>
        </p:txBody>
      </p:sp>
      <p:sp>
        <p:nvSpPr>
          <p:cNvPr id="7" name="Text 3"/>
          <p:cNvSpPr/>
          <p:nvPr/>
        </p:nvSpPr>
        <p:spPr>
          <a:xfrm>
            <a:off x="6350437" y="2866311"/>
            <a:ext cx="7415927" cy="1185148"/>
          </a:xfrm>
          <a:prstGeom prst="rect">
            <a:avLst/>
          </a:prstGeom>
          <a:noFill/>
          <a:ln/>
        </p:spPr>
        <p:txBody>
          <a:bodyPr wrap="squar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A memory paging visualization tool can effectively demonstrate the allocation of page frames in physical memory and the mapping between virtual and physical addresses in page tables.</a:t>
            </a:r>
            <a:endParaRPr lang="en-US" sz="1944" dirty="0"/>
          </a:p>
        </p:txBody>
      </p:sp>
      <p:sp>
        <p:nvSpPr>
          <p:cNvPr id="8" name="Shape 4"/>
          <p:cNvSpPr/>
          <p:nvPr/>
        </p:nvSpPr>
        <p:spPr>
          <a:xfrm>
            <a:off x="6350437" y="4329113"/>
            <a:ext cx="7415927" cy="2856547"/>
          </a:xfrm>
          <a:prstGeom prst="roundRect">
            <a:avLst>
              <a:gd name="adj" fmla="val 1556"/>
            </a:avLst>
          </a:prstGeom>
          <a:noFill/>
          <a:ln w="15240">
            <a:solidFill>
              <a:srgbClr val="000000">
                <a:alpha val="8000"/>
              </a:srgbClr>
            </a:solidFill>
            <a:prstDash val="solid"/>
          </a:ln>
        </p:spPr>
      </p:sp>
      <p:sp>
        <p:nvSpPr>
          <p:cNvPr id="9" name="Shape 5"/>
          <p:cNvSpPr/>
          <p:nvPr/>
        </p:nvSpPr>
        <p:spPr>
          <a:xfrm>
            <a:off x="6365677" y="4344353"/>
            <a:ext cx="7384613" cy="706517"/>
          </a:xfrm>
          <a:prstGeom prst="rect">
            <a:avLst/>
          </a:prstGeom>
          <a:solidFill>
            <a:srgbClr val="FFFFFF">
              <a:alpha val="4000"/>
            </a:srgbClr>
          </a:solidFill>
          <a:ln/>
        </p:spPr>
      </p:sp>
      <p:sp>
        <p:nvSpPr>
          <p:cNvPr id="10" name="Text 6"/>
          <p:cNvSpPr/>
          <p:nvPr/>
        </p:nvSpPr>
        <p:spPr>
          <a:xfrm>
            <a:off x="6613327" y="4500086"/>
            <a:ext cx="1963817" cy="395049"/>
          </a:xfrm>
          <a:prstGeom prst="rect">
            <a:avLst/>
          </a:prstGeom>
          <a:noFill/>
          <a:ln/>
        </p:spPr>
        <p:txBody>
          <a:bodyPr wrap="non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Virtual Address</a:t>
            </a:r>
            <a:endParaRPr lang="en-US" sz="1944" dirty="0"/>
          </a:p>
        </p:txBody>
      </p:sp>
      <p:sp>
        <p:nvSpPr>
          <p:cNvPr id="11" name="Text 7"/>
          <p:cNvSpPr/>
          <p:nvPr/>
        </p:nvSpPr>
        <p:spPr>
          <a:xfrm>
            <a:off x="9078397" y="4500086"/>
            <a:ext cx="1960007" cy="395049"/>
          </a:xfrm>
          <a:prstGeom prst="rect">
            <a:avLst/>
          </a:prstGeom>
          <a:noFill/>
          <a:ln/>
        </p:spPr>
        <p:txBody>
          <a:bodyPr wrap="non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Physical Address</a:t>
            </a:r>
            <a:endParaRPr lang="en-US" sz="1944" dirty="0"/>
          </a:p>
        </p:txBody>
      </p:sp>
      <p:sp>
        <p:nvSpPr>
          <p:cNvPr id="12" name="Text 8"/>
          <p:cNvSpPr/>
          <p:nvPr/>
        </p:nvSpPr>
        <p:spPr>
          <a:xfrm>
            <a:off x="11539657" y="4500086"/>
            <a:ext cx="1963817" cy="395049"/>
          </a:xfrm>
          <a:prstGeom prst="rect">
            <a:avLst/>
          </a:prstGeom>
          <a:noFill/>
          <a:ln/>
        </p:spPr>
        <p:txBody>
          <a:bodyPr wrap="non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Page Frame</a:t>
            </a:r>
            <a:endParaRPr lang="en-US" sz="1944" dirty="0"/>
          </a:p>
        </p:txBody>
      </p:sp>
      <p:sp>
        <p:nvSpPr>
          <p:cNvPr id="13" name="Shape 9"/>
          <p:cNvSpPr/>
          <p:nvPr/>
        </p:nvSpPr>
        <p:spPr>
          <a:xfrm>
            <a:off x="6365677" y="5050869"/>
            <a:ext cx="7384613" cy="706517"/>
          </a:xfrm>
          <a:prstGeom prst="rect">
            <a:avLst/>
          </a:prstGeom>
          <a:solidFill>
            <a:srgbClr val="000000">
              <a:alpha val="4000"/>
            </a:srgbClr>
          </a:solidFill>
          <a:ln/>
        </p:spPr>
      </p:sp>
      <p:sp>
        <p:nvSpPr>
          <p:cNvPr id="14" name="Text 10"/>
          <p:cNvSpPr/>
          <p:nvPr/>
        </p:nvSpPr>
        <p:spPr>
          <a:xfrm>
            <a:off x="6613327" y="5206603"/>
            <a:ext cx="1963817" cy="395049"/>
          </a:xfrm>
          <a:prstGeom prst="rect">
            <a:avLst/>
          </a:prstGeom>
          <a:noFill/>
          <a:ln/>
        </p:spPr>
        <p:txBody>
          <a:bodyPr wrap="non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0x1000</a:t>
            </a:r>
            <a:endParaRPr lang="en-US" sz="1944" dirty="0"/>
          </a:p>
        </p:txBody>
      </p:sp>
      <p:sp>
        <p:nvSpPr>
          <p:cNvPr id="15" name="Text 11"/>
          <p:cNvSpPr/>
          <p:nvPr/>
        </p:nvSpPr>
        <p:spPr>
          <a:xfrm>
            <a:off x="9078397" y="5206603"/>
            <a:ext cx="1960007" cy="395049"/>
          </a:xfrm>
          <a:prstGeom prst="rect">
            <a:avLst/>
          </a:prstGeom>
          <a:noFill/>
          <a:ln/>
        </p:spPr>
        <p:txBody>
          <a:bodyPr wrap="non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0x2000</a:t>
            </a:r>
            <a:endParaRPr lang="en-US" sz="1944" dirty="0"/>
          </a:p>
        </p:txBody>
      </p:sp>
      <p:sp>
        <p:nvSpPr>
          <p:cNvPr id="16" name="Text 12"/>
          <p:cNvSpPr/>
          <p:nvPr/>
        </p:nvSpPr>
        <p:spPr>
          <a:xfrm>
            <a:off x="11539657" y="5206603"/>
            <a:ext cx="1963817" cy="395049"/>
          </a:xfrm>
          <a:prstGeom prst="rect">
            <a:avLst/>
          </a:prstGeom>
          <a:noFill/>
          <a:ln/>
        </p:spPr>
        <p:txBody>
          <a:bodyPr wrap="non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1</a:t>
            </a:r>
            <a:endParaRPr lang="en-US" sz="1944" dirty="0"/>
          </a:p>
        </p:txBody>
      </p:sp>
      <p:sp>
        <p:nvSpPr>
          <p:cNvPr id="17" name="Shape 13"/>
          <p:cNvSpPr/>
          <p:nvPr/>
        </p:nvSpPr>
        <p:spPr>
          <a:xfrm>
            <a:off x="6365677" y="5757386"/>
            <a:ext cx="7384613" cy="706517"/>
          </a:xfrm>
          <a:prstGeom prst="rect">
            <a:avLst/>
          </a:prstGeom>
          <a:solidFill>
            <a:srgbClr val="FFFFFF">
              <a:alpha val="4000"/>
            </a:srgbClr>
          </a:solidFill>
          <a:ln/>
        </p:spPr>
      </p:sp>
      <p:sp>
        <p:nvSpPr>
          <p:cNvPr id="18" name="Text 14"/>
          <p:cNvSpPr/>
          <p:nvPr/>
        </p:nvSpPr>
        <p:spPr>
          <a:xfrm>
            <a:off x="6613327" y="5913120"/>
            <a:ext cx="1963817" cy="395049"/>
          </a:xfrm>
          <a:prstGeom prst="rect">
            <a:avLst/>
          </a:prstGeom>
          <a:noFill/>
          <a:ln/>
        </p:spPr>
        <p:txBody>
          <a:bodyPr wrap="non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0x2000</a:t>
            </a:r>
            <a:endParaRPr lang="en-US" sz="1944" dirty="0"/>
          </a:p>
        </p:txBody>
      </p:sp>
      <p:sp>
        <p:nvSpPr>
          <p:cNvPr id="19" name="Text 15"/>
          <p:cNvSpPr/>
          <p:nvPr/>
        </p:nvSpPr>
        <p:spPr>
          <a:xfrm>
            <a:off x="9078397" y="5913120"/>
            <a:ext cx="1960007" cy="395049"/>
          </a:xfrm>
          <a:prstGeom prst="rect">
            <a:avLst/>
          </a:prstGeom>
          <a:noFill/>
          <a:ln/>
        </p:spPr>
        <p:txBody>
          <a:bodyPr wrap="non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0x4000</a:t>
            </a:r>
            <a:endParaRPr lang="en-US" sz="1944" dirty="0"/>
          </a:p>
        </p:txBody>
      </p:sp>
      <p:sp>
        <p:nvSpPr>
          <p:cNvPr id="20" name="Text 16"/>
          <p:cNvSpPr/>
          <p:nvPr/>
        </p:nvSpPr>
        <p:spPr>
          <a:xfrm>
            <a:off x="11539657" y="5913120"/>
            <a:ext cx="1963817" cy="395049"/>
          </a:xfrm>
          <a:prstGeom prst="rect">
            <a:avLst/>
          </a:prstGeom>
          <a:noFill/>
          <a:ln/>
        </p:spPr>
        <p:txBody>
          <a:bodyPr wrap="non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2</a:t>
            </a:r>
            <a:endParaRPr lang="en-US" sz="1944" dirty="0"/>
          </a:p>
        </p:txBody>
      </p:sp>
      <p:sp>
        <p:nvSpPr>
          <p:cNvPr id="21" name="Shape 17"/>
          <p:cNvSpPr/>
          <p:nvPr/>
        </p:nvSpPr>
        <p:spPr>
          <a:xfrm>
            <a:off x="6365677" y="6463903"/>
            <a:ext cx="7384613" cy="706517"/>
          </a:xfrm>
          <a:prstGeom prst="rect">
            <a:avLst/>
          </a:prstGeom>
          <a:solidFill>
            <a:srgbClr val="000000">
              <a:alpha val="4000"/>
            </a:srgbClr>
          </a:solidFill>
          <a:ln/>
        </p:spPr>
      </p:sp>
      <p:sp>
        <p:nvSpPr>
          <p:cNvPr id="22" name="Text 18"/>
          <p:cNvSpPr/>
          <p:nvPr/>
        </p:nvSpPr>
        <p:spPr>
          <a:xfrm>
            <a:off x="6613327" y="6619637"/>
            <a:ext cx="1963817" cy="395049"/>
          </a:xfrm>
          <a:prstGeom prst="rect">
            <a:avLst/>
          </a:prstGeom>
          <a:noFill/>
          <a:ln/>
        </p:spPr>
        <p:txBody>
          <a:bodyPr wrap="non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0x3000</a:t>
            </a:r>
            <a:endParaRPr lang="en-US" sz="1944" dirty="0"/>
          </a:p>
        </p:txBody>
      </p:sp>
      <p:sp>
        <p:nvSpPr>
          <p:cNvPr id="23" name="Text 19"/>
          <p:cNvSpPr/>
          <p:nvPr/>
        </p:nvSpPr>
        <p:spPr>
          <a:xfrm>
            <a:off x="9078397" y="6619637"/>
            <a:ext cx="1960007" cy="395049"/>
          </a:xfrm>
          <a:prstGeom prst="rect">
            <a:avLst/>
          </a:prstGeom>
          <a:noFill/>
          <a:ln/>
        </p:spPr>
        <p:txBody>
          <a:bodyPr wrap="non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0x6000</a:t>
            </a:r>
            <a:endParaRPr lang="en-US" sz="1944" dirty="0"/>
          </a:p>
        </p:txBody>
      </p:sp>
      <p:sp>
        <p:nvSpPr>
          <p:cNvPr id="24" name="Text 20"/>
          <p:cNvSpPr/>
          <p:nvPr/>
        </p:nvSpPr>
        <p:spPr>
          <a:xfrm>
            <a:off x="11539657" y="6619637"/>
            <a:ext cx="1963817" cy="395049"/>
          </a:xfrm>
          <a:prstGeom prst="rect">
            <a:avLst/>
          </a:prstGeom>
          <a:noFill/>
          <a:ln/>
        </p:spPr>
        <p:txBody>
          <a:bodyPr wrap="none" rtlCol="0" anchor="t"/>
          <a:lstStyle/>
          <a:p>
            <a:pPr marL="0" indent="0">
              <a:lnSpc>
                <a:spcPts val="3110"/>
              </a:lnSpc>
              <a:buNone/>
            </a:pPr>
            <a:r>
              <a:rPr lang="en-US" sz="1944" dirty="0">
                <a:solidFill>
                  <a:srgbClr val="3A3630"/>
                </a:solidFill>
                <a:latin typeface="Source Sans Pro" pitchFamily="34" charset="0"/>
                <a:ea typeface="Source Sans Pro" pitchFamily="34" charset="-122"/>
                <a:cs typeface="Source Sans Pro" pitchFamily="34" charset="-120"/>
              </a:rPr>
              <a:t>3</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p:cNvPicPr>
            <a:picLocks noChangeAspect="1"/>
          </p:cNvPicPr>
          <p:nvPr/>
        </p:nvPicPr>
        <p:blipFill>
          <a:blip r:embed="rId3"/>
          <a:stretch>
            <a:fillRect/>
          </a:stretch>
        </p:blipFill>
        <p:spPr>
          <a:xfrm>
            <a:off x="9144000" y="22302"/>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59979" y="2257306"/>
            <a:ext cx="5054322" cy="3714988"/>
          </a:xfrm>
          <a:prstGeom prst="rect">
            <a:avLst/>
          </a:prstGeom>
        </p:spPr>
      </p:pic>
      <p:sp>
        <p:nvSpPr>
          <p:cNvPr id="6" name="Text 2"/>
          <p:cNvSpPr/>
          <p:nvPr/>
        </p:nvSpPr>
        <p:spPr>
          <a:xfrm>
            <a:off x="604837" y="592217"/>
            <a:ext cx="7757160" cy="508159"/>
          </a:xfrm>
          <a:prstGeom prst="rect">
            <a:avLst/>
          </a:prstGeom>
          <a:noFill/>
          <a:ln/>
        </p:spPr>
        <p:txBody>
          <a:bodyPr wrap="none" rtlCol="0" anchor="t"/>
          <a:lstStyle/>
          <a:p>
            <a:pPr marL="0" indent="0">
              <a:lnSpc>
                <a:spcPts val="4002"/>
              </a:lnSpc>
              <a:buNone/>
            </a:pPr>
            <a:r>
              <a:rPr lang="en-US" sz="3202" dirty="0">
                <a:solidFill>
                  <a:srgbClr val="38512F"/>
                </a:solidFill>
                <a:latin typeface="Lora" pitchFamily="34" charset="0"/>
                <a:ea typeface="Lora" pitchFamily="34" charset="-122"/>
                <a:cs typeface="Lora" pitchFamily="34" charset="-120"/>
              </a:rPr>
              <a:t>Simulating Page Replacement Algorithms</a:t>
            </a:r>
            <a:endParaRPr lang="en-US" sz="3202" dirty="0"/>
          </a:p>
        </p:txBody>
      </p:sp>
      <p:sp>
        <p:nvSpPr>
          <p:cNvPr id="7" name="Text 3"/>
          <p:cNvSpPr/>
          <p:nvPr/>
        </p:nvSpPr>
        <p:spPr>
          <a:xfrm>
            <a:off x="604837" y="1359575"/>
            <a:ext cx="7934325" cy="553164"/>
          </a:xfrm>
          <a:prstGeom prst="rect">
            <a:avLst/>
          </a:prstGeom>
          <a:noFill/>
          <a:ln/>
        </p:spPr>
        <p:txBody>
          <a:bodyPr wrap="square" rtlCol="0" anchor="t"/>
          <a:lstStyle/>
          <a:p>
            <a:pPr marL="0" indent="0">
              <a:lnSpc>
                <a:spcPts val="2177"/>
              </a:lnSpc>
              <a:buNone/>
            </a:pPr>
            <a:r>
              <a:rPr lang="en-US" sz="1361" dirty="0">
                <a:solidFill>
                  <a:srgbClr val="3A3630"/>
                </a:solidFill>
                <a:latin typeface="Source Sans Pro" pitchFamily="34" charset="0"/>
                <a:ea typeface="Source Sans Pro" pitchFamily="34" charset="-122"/>
                <a:cs typeface="Source Sans Pro" pitchFamily="34" charset="-120"/>
              </a:rPr>
              <a:t>The tool can simulate various page replacement algorithms, such as FIFO (First In First Out), LRU (Least Recently Used), and Optimal, allowing users to observe their effects on performance.</a:t>
            </a:r>
            <a:endParaRPr lang="en-US" sz="1361" dirty="0"/>
          </a:p>
        </p:txBody>
      </p:sp>
      <p:pic>
        <p:nvPicPr>
          <p:cNvPr id="8" name="Image 2" descr="preencoded.png"/>
          <p:cNvPicPr>
            <a:picLocks noChangeAspect="1"/>
          </p:cNvPicPr>
          <p:nvPr/>
        </p:nvPicPr>
        <p:blipFill>
          <a:blip r:embed="rId5"/>
          <a:stretch>
            <a:fillRect/>
          </a:stretch>
        </p:blipFill>
        <p:spPr>
          <a:xfrm>
            <a:off x="604837" y="2107049"/>
            <a:ext cx="864037" cy="1382554"/>
          </a:xfrm>
          <a:prstGeom prst="rect">
            <a:avLst/>
          </a:prstGeom>
        </p:spPr>
      </p:pic>
      <p:sp>
        <p:nvSpPr>
          <p:cNvPr id="9" name="Text 4"/>
          <p:cNvSpPr/>
          <p:nvPr/>
        </p:nvSpPr>
        <p:spPr>
          <a:xfrm>
            <a:off x="1728073" y="2279809"/>
            <a:ext cx="2033111" cy="254198"/>
          </a:xfrm>
          <a:prstGeom prst="rect">
            <a:avLst/>
          </a:prstGeom>
          <a:noFill/>
          <a:ln/>
        </p:spPr>
        <p:txBody>
          <a:bodyPr wrap="none" rtlCol="0" anchor="t"/>
          <a:lstStyle/>
          <a:p>
            <a:pPr marL="0" indent="0" algn="l">
              <a:lnSpc>
                <a:spcPts val="2001"/>
              </a:lnSpc>
              <a:buNone/>
            </a:pPr>
            <a:r>
              <a:rPr lang="en-US" sz="1601" dirty="0">
                <a:solidFill>
                  <a:srgbClr val="3A3630"/>
                </a:solidFill>
                <a:latin typeface="Lora" pitchFamily="34" charset="0"/>
                <a:ea typeface="Lora" pitchFamily="34" charset="-122"/>
                <a:cs typeface="Lora" pitchFamily="34" charset="-120"/>
              </a:rPr>
              <a:t>Page Request</a:t>
            </a:r>
            <a:endParaRPr lang="en-US" sz="1601" dirty="0"/>
          </a:p>
        </p:txBody>
      </p:sp>
      <p:sp>
        <p:nvSpPr>
          <p:cNvPr id="10" name="Text 5"/>
          <p:cNvSpPr/>
          <p:nvPr/>
        </p:nvSpPr>
        <p:spPr>
          <a:xfrm>
            <a:off x="1728073" y="2637592"/>
            <a:ext cx="6811089" cy="276582"/>
          </a:xfrm>
          <a:prstGeom prst="rect">
            <a:avLst/>
          </a:prstGeom>
          <a:noFill/>
          <a:ln/>
        </p:spPr>
        <p:txBody>
          <a:bodyPr wrap="none" rtlCol="0" anchor="t"/>
          <a:lstStyle/>
          <a:p>
            <a:pPr marL="0" indent="0" algn="l">
              <a:lnSpc>
                <a:spcPts val="2177"/>
              </a:lnSpc>
              <a:buNone/>
            </a:pPr>
            <a:r>
              <a:rPr lang="en-US" sz="1361" dirty="0">
                <a:solidFill>
                  <a:srgbClr val="3A3630"/>
                </a:solidFill>
                <a:latin typeface="Source Sans Pro" pitchFamily="34" charset="0"/>
                <a:ea typeface="Source Sans Pro" pitchFamily="34" charset="-122"/>
                <a:cs typeface="Source Sans Pro" pitchFamily="34" charset="-120"/>
              </a:rPr>
              <a:t>A process requests a page from memory.</a:t>
            </a:r>
            <a:endParaRPr lang="en-US" sz="1361" dirty="0"/>
          </a:p>
        </p:txBody>
      </p:sp>
      <p:pic>
        <p:nvPicPr>
          <p:cNvPr id="11" name="Image 3" descr="preencoded.png"/>
          <p:cNvPicPr>
            <a:picLocks noChangeAspect="1"/>
          </p:cNvPicPr>
          <p:nvPr/>
        </p:nvPicPr>
        <p:blipFill>
          <a:blip r:embed="rId6"/>
          <a:stretch>
            <a:fillRect/>
          </a:stretch>
        </p:blipFill>
        <p:spPr>
          <a:xfrm>
            <a:off x="604837" y="3489603"/>
            <a:ext cx="864037" cy="1382554"/>
          </a:xfrm>
          <a:prstGeom prst="rect">
            <a:avLst/>
          </a:prstGeom>
        </p:spPr>
      </p:pic>
      <p:sp>
        <p:nvSpPr>
          <p:cNvPr id="12" name="Text 6"/>
          <p:cNvSpPr/>
          <p:nvPr/>
        </p:nvSpPr>
        <p:spPr>
          <a:xfrm>
            <a:off x="1728073" y="3662363"/>
            <a:ext cx="2033111" cy="254198"/>
          </a:xfrm>
          <a:prstGeom prst="rect">
            <a:avLst/>
          </a:prstGeom>
          <a:noFill/>
          <a:ln/>
        </p:spPr>
        <p:txBody>
          <a:bodyPr wrap="none" rtlCol="0" anchor="t"/>
          <a:lstStyle/>
          <a:p>
            <a:pPr marL="0" indent="0" algn="l">
              <a:lnSpc>
                <a:spcPts val="2001"/>
              </a:lnSpc>
              <a:buNone/>
            </a:pPr>
            <a:r>
              <a:rPr lang="en-US" sz="1601" dirty="0">
                <a:solidFill>
                  <a:srgbClr val="3A3630"/>
                </a:solidFill>
                <a:latin typeface="Lora" pitchFamily="34" charset="0"/>
                <a:ea typeface="Lora" pitchFamily="34" charset="-122"/>
                <a:cs typeface="Lora" pitchFamily="34" charset="-120"/>
              </a:rPr>
              <a:t>Page Fault</a:t>
            </a:r>
            <a:endParaRPr lang="en-US" sz="1601" dirty="0"/>
          </a:p>
        </p:txBody>
      </p:sp>
      <p:sp>
        <p:nvSpPr>
          <p:cNvPr id="13" name="Text 7"/>
          <p:cNvSpPr/>
          <p:nvPr/>
        </p:nvSpPr>
        <p:spPr>
          <a:xfrm>
            <a:off x="1728073" y="4020145"/>
            <a:ext cx="6811089" cy="276582"/>
          </a:xfrm>
          <a:prstGeom prst="rect">
            <a:avLst/>
          </a:prstGeom>
          <a:noFill/>
          <a:ln/>
        </p:spPr>
        <p:txBody>
          <a:bodyPr wrap="none" rtlCol="0" anchor="t"/>
          <a:lstStyle/>
          <a:p>
            <a:pPr marL="0" indent="0" algn="l">
              <a:lnSpc>
                <a:spcPts val="2177"/>
              </a:lnSpc>
              <a:buNone/>
            </a:pPr>
            <a:r>
              <a:rPr lang="en-US" sz="1361" dirty="0">
                <a:solidFill>
                  <a:srgbClr val="3A3630"/>
                </a:solidFill>
                <a:latin typeface="Source Sans Pro" pitchFamily="34" charset="0"/>
                <a:ea typeface="Source Sans Pro" pitchFamily="34" charset="-122"/>
                <a:cs typeface="Source Sans Pro" pitchFamily="34" charset="-120"/>
              </a:rPr>
              <a:t>The requested page is not in memory.</a:t>
            </a:r>
            <a:endParaRPr lang="en-US" sz="1361" dirty="0"/>
          </a:p>
        </p:txBody>
      </p:sp>
      <p:pic>
        <p:nvPicPr>
          <p:cNvPr id="14" name="Image 4" descr="preencoded.png"/>
          <p:cNvPicPr>
            <a:picLocks noChangeAspect="1"/>
          </p:cNvPicPr>
          <p:nvPr/>
        </p:nvPicPr>
        <p:blipFill>
          <a:blip r:embed="rId7"/>
          <a:stretch>
            <a:fillRect/>
          </a:stretch>
        </p:blipFill>
        <p:spPr>
          <a:xfrm>
            <a:off x="604837" y="4872157"/>
            <a:ext cx="864037" cy="1382554"/>
          </a:xfrm>
          <a:prstGeom prst="rect">
            <a:avLst/>
          </a:prstGeom>
        </p:spPr>
      </p:pic>
      <p:sp>
        <p:nvSpPr>
          <p:cNvPr id="15" name="Text 8"/>
          <p:cNvSpPr/>
          <p:nvPr/>
        </p:nvSpPr>
        <p:spPr>
          <a:xfrm>
            <a:off x="1728073" y="5044916"/>
            <a:ext cx="2033111" cy="254198"/>
          </a:xfrm>
          <a:prstGeom prst="rect">
            <a:avLst/>
          </a:prstGeom>
          <a:noFill/>
          <a:ln/>
        </p:spPr>
        <p:txBody>
          <a:bodyPr wrap="none" rtlCol="0" anchor="t"/>
          <a:lstStyle/>
          <a:p>
            <a:pPr marL="0" indent="0" algn="l">
              <a:lnSpc>
                <a:spcPts val="2001"/>
              </a:lnSpc>
              <a:buNone/>
            </a:pPr>
            <a:r>
              <a:rPr lang="en-US" sz="1601" dirty="0">
                <a:solidFill>
                  <a:srgbClr val="3A3630"/>
                </a:solidFill>
                <a:latin typeface="Lora" pitchFamily="34" charset="0"/>
                <a:ea typeface="Lora" pitchFamily="34" charset="-122"/>
                <a:cs typeface="Lora" pitchFamily="34" charset="-120"/>
              </a:rPr>
              <a:t>Page Replacement</a:t>
            </a:r>
            <a:endParaRPr lang="en-US" sz="1601" dirty="0"/>
          </a:p>
        </p:txBody>
      </p:sp>
      <p:sp>
        <p:nvSpPr>
          <p:cNvPr id="16" name="Text 9"/>
          <p:cNvSpPr/>
          <p:nvPr/>
        </p:nvSpPr>
        <p:spPr>
          <a:xfrm>
            <a:off x="1728073" y="5402699"/>
            <a:ext cx="6811089" cy="276582"/>
          </a:xfrm>
          <a:prstGeom prst="rect">
            <a:avLst/>
          </a:prstGeom>
          <a:noFill/>
          <a:ln/>
        </p:spPr>
        <p:txBody>
          <a:bodyPr wrap="none" rtlCol="0" anchor="t"/>
          <a:lstStyle/>
          <a:p>
            <a:pPr marL="0" indent="0" algn="l">
              <a:lnSpc>
                <a:spcPts val="2177"/>
              </a:lnSpc>
              <a:buNone/>
            </a:pPr>
            <a:r>
              <a:rPr lang="en-US" sz="1361" dirty="0">
                <a:solidFill>
                  <a:srgbClr val="3A3630"/>
                </a:solidFill>
                <a:latin typeface="Source Sans Pro" pitchFamily="34" charset="0"/>
                <a:ea typeface="Source Sans Pro" pitchFamily="34" charset="-122"/>
                <a:cs typeface="Source Sans Pro" pitchFamily="34" charset="-120"/>
              </a:rPr>
              <a:t>The operating system selects a page to replace from memory.</a:t>
            </a:r>
            <a:endParaRPr lang="en-US" sz="1361" dirty="0"/>
          </a:p>
        </p:txBody>
      </p:sp>
      <p:pic>
        <p:nvPicPr>
          <p:cNvPr id="17" name="Image 5" descr="preencoded.png"/>
          <p:cNvPicPr>
            <a:picLocks noChangeAspect="1"/>
          </p:cNvPicPr>
          <p:nvPr/>
        </p:nvPicPr>
        <p:blipFill>
          <a:blip r:embed="rId8"/>
          <a:stretch>
            <a:fillRect/>
          </a:stretch>
        </p:blipFill>
        <p:spPr>
          <a:xfrm>
            <a:off x="604837" y="6254710"/>
            <a:ext cx="864037" cy="1382554"/>
          </a:xfrm>
          <a:prstGeom prst="rect">
            <a:avLst/>
          </a:prstGeom>
        </p:spPr>
      </p:pic>
      <p:sp>
        <p:nvSpPr>
          <p:cNvPr id="18" name="Text 10"/>
          <p:cNvSpPr/>
          <p:nvPr/>
        </p:nvSpPr>
        <p:spPr>
          <a:xfrm>
            <a:off x="1728073" y="6427470"/>
            <a:ext cx="2033111" cy="254198"/>
          </a:xfrm>
          <a:prstGeom prst="rect">
            <a:avLst/>
          </a:prstGeom>
          <a:noFill/>
          <a:ln/>
        </p:spPr>
        <p:txBody>
          <a:bodyPr wrap="none" rtlCol="0" anchor="t"/>
          <a:lstStyle/>
          <a:p>
            <a:pPr marL="0" indent="0" algn="l">
              <a:lnSpc>
                <a:spcPts val="2001"/>
              </a:lnSpc>
              <a:buNone/>
            </a:pPr>
            <a:r>
              <a:rPr lang="en-US" sz="1601" dirty="0">
                <a:solidFill>
                  <a:srgbClr val="3A3630"/>
                </a:solidFill>
                <a:latin typeface="Lora" pitchFamily="34" charset="0"/>
                <a:ea typeface="Lora" pitchFamily="34" charset="-122"/>
                <a:cs typeface="Lora" pitchFamily="34" charset="-120"/>
              </a:rPr>
              <a:t>Page Load</a:t>
            </a:r>
            <a:endParaRPr lang="en-US" sz="1601" dirty="0"/>
          </a:p>
        </p:txBody>
      </p:sp>
      <p:sp>
        <p:nvSpPr>
          <p:cNvPr id="19" name="Text 11"/>
          <p:cNvSpPr/>
          <p:nvPr/>
        </p:nvSpPr>
        <p:spPr>
          <a:xfrm>
            <a:off x="1728073" y="6785253"/>
            <a:ext cx="6811089" cy="276582"/>
          </a:xfrm>
          <a:prstGeom prst="rect">
            <a:avLst/>
          </a:prstGeom>
          <a:noFill/>
          <a:ln/>
        </p:spPr>
        <p:txBody>
          <a:bodyPr wrap="none" rtlCol="0" anchor="t"/>
          <a:lstStyle/>
          <a:p>
            <a:pPr marL="0" indent="0" algn="l">
              <a:lnSpc>
                <a:spcPts val="2177"/>
              </a:lnSpc>
              <a:buNone/>
            </a:pPr>
            <a:r>
              <a:rPr lang="en-US" sz="1361" dirty="0">
                <a:solidFill>
                  <a:srgbClr val="3A3630"/>
                </a:solidFill>
                <a:latin typeface="Source Sans Pro" pitchFamily="34" charset="0"/>
                <a:ea typeface="Source Sans Pro" pitchFamily="34" charset="-122"/>
                <a:cs typeface="Source Sans Pro" pitchFamily="34" charset="-120"/>
              </a:rPr>
              <a:t>The requested page is loaded from secondary storage.</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826544" y="481965"/>
            <a:ext cx="6687264" cy="513517"/>
          </a:xfrm>
          <a:prstGeom prst="rect">
            <a:avLst/>
          </a:prstGeom>
          <a:noFill/>
          <a:ln/>
        </p:spPr>
        <p:txBody>
          <a:bodyPr wrap="none" rtlCol="0" anchor="t"/>
          <a:lstStyle/>
          <a:p>
            <a:pPr marL="0" indent="0">
              <a:lnSpc>
                <a:spcPts val="4044"/>
              </a:lnSpc>
              <a:buNone/>
            </a:pPr>
            <a:r>
              <a:rPr lang="en-US" sz="3235" dirty="0">
                <a:solidFill>
                  <a:srgbClr val="38512F"/>
                </a:solidFill>
                <a:latin typeface="Lora" pitchFamily="34" charset="0"/>
                <a:ea typeface="Lora" pitchFamily="34" charset="-122"/>
                <a:cs typeface="Lora" pitchFamily="34" charset="-120"/>
              </a:rPr>
              <a:t>Analyzing Memory Access Patterns</a:t>
            </a:r>
            <a:endParaRPr lang="en-US" sz="3235" dirty="0"/>
          </a:p>
        </p:txBody>
      </p:sp>
      <p:sp>
        <p:nvSpPr>
          <p:cNvPr id="5" name="Text 3"/>
          <p:cNvSpPr/>
          <p:nvPr/>
        </p:nvSpPr>
        <p:spPr>
          <a:xfrm>
            <a:off x="2826544" y="1344692"/>
            <a:ext cx="8977313" cy="558879"/>
          </a:xfrm>
          <a:prstGeom prst="rect">
            <a:avLst/>
          </a:prstGeom>
          <a:noFill/>
          <a:ln/>
        </p:spPr>
        <p:txBody>
          <a:bodyPr wrap="square" rtlCol="0" anchor="t"/>
          <a:lstStyle/>
          <a:p>
            <a:pPr marL="0" indent="0">
              <a:lnSpc>
                <a:spcPts val="2200"/>
              </a:lnSpc>
              <a:buNone/>
            </a:pPr>
            <a:r>
              <a:rPr lang="en-US" sz="1375" dirty="0">
                <a:solidFill>
                  <a:srgbClr val="3A3630"/>
                </a:solidFill>
                <a:latin typeface="Source Sans Pro" pitchFamily="34" charset="0"/>
                <a:ea typeface="Source Sans Pro" pitchFamily="34" charset="-122"/>
                <a:cs typeface="Source Sans Pro" pitchFamily="34" charset="-120"/>
              </a:rPr>
              <a:t>Visualization tools can analyze the frequency and distribution of memory accesses, identifying common access patterns and potential memory bottlenecks.</a:t>
            </a:r>
            <a:endParaRPr lang="en-US" sz="1375" dirty="0"/>
          </a:p>
        </p:txBody>
      </p:sp>
      <p:sp>
        <p:nvSpPr>
          <p:cNvPr id="6" name="Shape 4"/>
          <p:cNvSpPr/>
          <p:nvPr/>
        </p:nvSpPr>
        <p:spPr>
          <a:xfrm>
            <a:off x="2891969" y="2296239"/>
            <a:ext cx="392787" cy="392787"/>
          </a:xfrm>
          <a:prstGeom prst="roundRect">
            <a:avLst>
              <a:gd name="adj" fmla="val 8002"/>
            </a:avLst>
          </a:prstGeom>
          <a:solidFill>
            <a:srgbClr val="F3E7D4"/>
          </a:solidFill>
          <a:ln/>
        </p:spPr>
      </p:sp>
      <p:sp>
        <p:nvSpPr>
          <p:cNvPr id="7" name="Text 5"/>
          <p:cNvSpPr/>
          <p:nvPr/>
        </p:nvSpPr>
        <p:spPr>
          <a:xfrm>
            <a:off x="3043416" y="2369344"/>
            <a:ext cx="89773" cy="246459"/>
          </a:xfrm>
          <a:prstGeom prst="rect">
            <a:avLst/>
          </a:prstGeom>
          <a:noFill/>
          <a:ln/>
        </p:spPr>
        <p:txBody>
          <a:bodyPr wrap="none" rtlCol="0" anchor="t"/>
          <a:lstStyle/>
          <a:p>
            <a:pPr marL="0" indent="0" algn="ctr">
              <a:lnSpc>
                <a:spcPts val="1941"/>
              </a:lnSpc>
              <a:buNone/>
            </a:pPr>
            <a:r>
              <a:rPr lang="en-US" sz="1941" dirty="0">
                <a:solidFill>
                  <a:srgbClr val="3A3630"/>
                </a:solidFill>
                <a:latin typeface="Lora" pitchFamily="34" charset="0"/>
                <a:ea typeface="Lora" pitchFamily="34" charset="-122"/>
                <a:cs typeface="Lora" pitchFamily="34" charset="-120"/>
              </a:rPr>
              <a:t>1</a:t>
            </a:r>
            <a:endParaRPr lang="en-US" sz="1941" dirty="0"/>
          </a:p>
        </p:txBody>
      </p:sp>
      <p:sp>
        <p:nvSpPr>
          <p:cNvPr id="8" name="Text 6"/>
          <p:cNvSpPr/>
          <p:nvPr/>
        </p:nvSpPr>
        <p:spPr>
          <a:xfrm>
            <a:off x="4048720" y="2274451"/>
            <a:ext cx="2054304" cy="256699"/>
          </a:xfrm>
          <a:prstGeom prst="rect">
            <a:avLst/>
          </a:prstGeom>
          <a:noFill/>
          <a:ln/>
        </p:spPr>
        <p:txBody>
          <a:bodyPr wrap="none" rtlCol="0" anchor="t"/>
          <a:lstStyle/>
          <a:p>
            <a:pPr marL="0" indent="0" algn="l">
              <a:lnSpc>
                <a:spcPts val="2022"/>
              </a:lnSpc>
              <a:buNone/>
            </a:pPr>
            <a:r>
              <a:rPr lang="en-US" sz="1618" dirty="0">
                <a:solidFill>
                  <a:srgbClr val="3A3630"/>
                </a:solidFill>
                <a:latin typeface="Lora" pitchFamily="34" charset="0"/>
                <a:ea typeface="Lora" pitchFamily="34" charset="-122"/>
                <a:cs typeface="Lora" pitchFamily="34" charset="-120"/>
              </a:rPr>
              <a:t>Instruction Fetch</a:t>
            </a:r>
            <a:endParaRPr lang="en-US" sz="1618" dirty="0"/>
          </a:p>
        </p:txBody>
      </p:sp>
      <p:sp>
        <p:nvSpPr>
          <p:cNvPr id="9" name="Text 7"/>
          <p:cNvSpPr/>
          <p:nvPr/>
        </p:nvSpPr>
        <p:spPr>
          <a:xfrm>
            <a:off x="4048720" y="2635806"/>
            <a:ext cx="7755136" cy="279440"/>
          </a:xfrm>
          <a:prstGeom prst="rect">
            <a:avLst/>
          </a:prstGeom>
          <a:noFill/>
          <a:ln/>
        </p:spPr>
        <p:txBody>
          <a:bodyPr wrap="none" rtlCol="0" anchor="t"/>
          <a:lstStyle/>
          <a:p>
            <a:pPr marL="0" indent="0" algn="l">
              <a:lnSpc>
                <a:spcPts val="2200"/>
              </a:lnSpc>
              <a:buNone/>
            </a:pPr>
            <a:r>
              <a:rPr lang="en-US" sz="1375" dirty="0">
                <a:solidFill>
                  <a:srgbClr val="3A3630"/>
                </a:solidFill>
                <a:latin typeface="Source Sans Pro" pitchFamily="34" charset="0"/>
                <a:ea typeface="Source Sans Pro" pitchFamily="34" charset="-122"/>
                <a:cs typeface="Source Sans Pro" pitchFamily="34" charset="-120"/>
              </a:rPr>
              <a:t>The CPU fetches instructions from memory.</a:t>
            </a:r>
            <a:endParaRPr lang="en-US" sz="1375" dirty="0"/>
          </a:p>
        </p:txBody>
      </p:sp>
      <p:sp>
        <p:nvSpPr>
          <p:cNvPr id="10" name="Shape 8"/>
          <p:cNvSpPr/>
          <p:nvPr/>
        </p:nvSpPr>
        <p:spPr>
          <a:xfrm>
            <a:off x="2891969" y="3460671"/>
            <a:ext cx="392787" cy="392787"/>
          </a:xfrm>
          <a:prstGeom prst="roundRect">
            <a:avLst>
              <a:gd name="adj" fmla="val 8002"/>
            </a:avLst>
          </a:prstGeom>
          <a:solidFill>
            <a:srgbClr val="F3E7D4"/>
          </a:solidFill>
          <a:ln/>
        </p:spPr>
      </p:sp>
      <p:sp>
        <p:nvSpPr>
          <p:cNvPr id="11" name="Text 9"/>
          <p:cNvSpPr/>
          <p:nvPr/>
        </p:nvSpPr>
        <p:spPr>
          <a:xfrm>
            <a:off x="3022104" y="3533775"/>
            <a:ext cx="132398" cy="246459"/>
          </a:xfrm>
          <a:prstGeom prst="rect">
            <a:avLst/>
          </a:prstGeom>
          <a:noFill/>
          <a:ln/>
        </p:spPr>
        <p:txBody>
          <a:bodyPr wrap="none" rtlCol="0" anchor="t"/>
          <a:lstStyle/>
          <a:p>
            <a:pPr marL="0" indent="0" algn="ctr">
              <a:lnSpc>
                <a:spcPts val="1941"/>
              </a:lnSpc>
              <a:buNone/>
            </a:pPr>
            <a:r>
              <a:rPr lang="en-US" sz="1941" dirty="0">
                <a:solidFill>
                  <a:srgbClr val="3A3630"/>
                </a:solidFill>
                <a:latin typeface="Lora" pitchFamily="34" charset="0"/>
                <a:ea typeface="Lora" pitchFamily="34" charset="-122"/>
                <a:cs typeface="Lora" pitchFamily="34" charset="-120"/>
              </a:rPr>
              <a:t>2</a:t>
            </a:r>
            <a:endParaRPr lang="en-US" sz="1941" dirty="0"/>
          </a:p>
        </p:txBody>
      </p:sp>
      <p:sp>
        <p:nvSpPr>
          <p:cNvPr id="12" name="Text 10"/>
          <p:cNvSpPr/>
          <p:nvPr/>
        </p:nvSpPr>
        <p:spPr>
          <a:xfrm>
            <a:off x="4048720" y="3438882"/>
            <a:ext cx="2054304" cy="256699"/>
          </a:xfrm>
          <a:prstGeom prst="rect">
            <a:avLst/>
          </a:prstGeom>
          <a:noFill/>
          <a:ln/>
        </p:spPr>
        <p:txBody>
          <a:bodyPr wrap="none" rtlCol="0" anchor="t"/>
          <a:lstStyle/>
          <a:p>
            <a:pPr marL="0" indent="0" algn="l">
              <a:lnSpc>
                <a:spcPts val="2022"/>
              </a:lnSpc>
              <a:buNone/>
            </a:pPr>
            <a:r>
              <a:rPr lang="en-US" sz="1618" dirty="0">
                <a:solidFill>
                  <a:srgbClr val="3A3630"/>
                </a:solidFill>
                <a:latin typeface="Lora" pitchFamily="34" charset="0"/>
                <a:ea typeface="Lora" pitchFamily="34" charset="-122"/>
                <a:cs typeface="Lora" pitchFamily="34" charset="-120"/>
              </a:rPr>
              <a:t>Data Access</a:t>
            </a:r>
            <a:endParaRPr lang="en-US" sz="1618" dirty="0"/>
          </a:p>
        </p:txBody>
      </p:sp>
      <p:sp>
        <p:nvSpPr>
          <p:cNvPr id="13" name="Text 11"/>
          <p:cNvSpPr/>
          <p:nvPr/>
        </p:nvSpPr>
        <p:spPr>
          <a:xfrm>
            <a:off x="4048720" y="3800237"/>
            <a:ext cx="7755136" cy="279440"/>
          </a:xfrm>
          <a:prstGeom prst="rect">
            <a:avLst/>
          </a:prstGeom>
          <a:noFill/>
          <a:ln/>
        </p:spPr>
        <p:txBody>
          <a:bodyPr wrap="none" rtlCol="0" anchor="t"/>
          <a:lstStyle/>
          <a:p>
            <a:pPr marL="0" indent="0" algn="l">
              <a:lnSpc>
                <a:spcPts val="2200"/>
              </a:lnSpc>
              <a:buNone/>
            </a:pPr>
            <a:r>
              <a:rPr lang="en-US" sz="1375" dirty="0">
                <a:solidFill>
                  <a:srgbClr val="3A3630"/>
                </a:solidFill>
                <a:latin typeface="Source Sans Pro" pitchFamily="34" charset="0"/>
                <a:ea typeface="Source Sans Pro" pitchFamily="34" charset="-122"/>
                <a:cs typeface="Source Sans Pro" pitchFamily="34" charset="-120"/>
              </a:rPr>
              <a:t>The CPU accesses data from memory for processing.</a:t>
            </a:r>
            <a:endParaRPr lang="en-US" sz="1375" dirty="0"/>
          </a:p>
        </p:txBody>
      </p:sp>
      <p:sp>
        <p:nvSpPr>
          <p:cNvPr id="14" name="Shape 12"/>
          <p:cNvSpPr/>
          <p:nvPr/>
        </p:nvSpPr>
        <p:spPr>
          <a:xfrm>
            <a:off x="2891969" y="4625102"/>
            <a:ext cx="392787" cy="392787"/>
          </a:xfrm>
          <a:prstGeom prst="roundRect">
            <a:avLst>
              <a:gd name="adj" fmla="val 8002"/>
            </a:avLst>
          </a:prstGeom>
          <a:solidFill>
            <a:srgbClr val="F3E7D4"/>
          </a:solidFill>
          <a:ln/>
        </p:spPr>
      </p:sp>
      <p:sp>
        <p:nvSpPr>
          <p:cNvPr id="15" name="Text 13"/>
          <p:cNvSpPr/>
          <p:nvPr/>
        </p:nvSpPr>
        <p:spPr>
          <a:xfrm>
            <a:off x="3019723" y="4698206"/>
            <a:ext cx="137279" cy="246459"/>
          </a:xfrm>
          <a:prstGeom prst="rect">
            <a:avLst/>
          </a:prstGeom>
          <a:noFill/>
          <a:ln/>
        </p:spPr>
        <p:txBody>
          <a:bodyPr wrap="none" rtlCol="0" anchor="t"/>
          <a:lstStyle/>
          <a:p>
            <a:pPr marL="0" indent="0" algn="ctr">
              <a:lnSpc>
                <a:spcPts val="1941"/>
              </a:lnSpc>
              <a:buNone/>
            </a:pPr>
            <a:r>
              <a:rPr lang="en-US" sz="1941" dirty="0">
                <a:solidFill>
                  <a:srgbClr val="3A3630"/>
                </a:solidFill>
                <a:latin typeface="Lora" pitchFamily="34" charset="0"/>
                <a:ea typeface="Lora" pitchFamily="34" charset="-122"/>
                <a:cs typeface="Lora" pitchFamily="34" charset="-120"/>
              </a:rPr>
              <a:t>3</a:t>
            </a:r>
            <a:endParaRPr lang="en-US" sz="1941" dirty="0"/>
          </a:p>
        </p:txBody>
      </p:sp>
      <p:sp>
        <p:nvSpPr>
          <p:cNvPr id="16" name="Text 14"/>
          <p:cNvSpPr/>
          <p:nvPr/>
        </p:nvSpPr>
        <p:spPr>
          <a:xfrm>
            <a:off x="4048720" y="4603313"/>
            <a:ext cx="2054304" cy="256699"/>
          </a:xfrm>
          <a:prstGeom prst="rect">
            <a:avLst/>
          </a:prstGeom>
          <a:noFill/>
          <a:ln/>
        </p:spPr>
        <p:txBody>
          <a:bodyPr wrap="none" rtlCol="0" anchor="t"/>
          <a:lstStyle/>
          <a:p>
            <a:pPr marL="0" indent="0" algn="l">
              <a:lnSpc>
                <a:spcPts val="2022"/>
              </a:lnSpc>
              <a:buNone/>
            </a:pPr>
            <a:r>
              <a:rPr lang="en-US" sz="1618" dirty="0">
                <a:solidFill>
                  <a:srgbClr val="3A3630"/>
                </a:solidFill>
                <a:latin typeface="Lora" pitchFamily="34" charset="0"/>
                <a:ea typeface="Lora" pitchFamily="34" charset="-122"/>
                <a:cs typeface="Lora" pitchFamily="34" charset="-120"/>
              </a:rPr>
              <a:t>Cache Hit</a:t>
            </a:r>
            <a:endParaRPr lang="en-US" sz="1618" dirty="0"/>
          </a:p>
        </p:txBody>
      </p:sp>
      <p:sp>
        <p:nvSpPr>
          <p:cNvPr id="17" name="Text 15"/>
          <p:cNvSpPr/>
          <p:nvPr/>
        </p:nvSpPr>
        <p:spPr>
          <a:xfrm>
            <a:off x="4048720" y="4964668"/>
            <a:ext cx="7755136" cy="279440"/>
          </a:xfrm>
          <a:prstGeom prst="rect">
            <a:avLst/>
          </a:prstGeom>
          <a:noFill/>
          <a:ln/>
        </p:spPr>
        <p:txBody>
          <a:bodyPr wrap="none" rtlCol="0" anchor="t"/>
          <a:lstStyle/>
          <a:p>
            <a:pPr marL="0" indent="0" algn="l">
              <a:lnSpc>
                <a:spcPts val="2200"/>
              </a:lnSpc>
              <a:buNone/>
            </a:pPr>
            <a:r>
              <a:rPr lang="en-US" sz="1375" dirty="0">
                <a:solidFill>
                  <a:srgbClr val="3A3630"/>
                </a:solidFill>
                <a:latin typeface="Source Sans Pro" pitchFamily="34" charset="0"/>
                <a:ea typeface="Source Sans Pro" pitchFamily="34" charset="-122"/>
                <a:cs typeface="Source Sans Pro" pitchFamily="34" charset="-120"/>
              </a:rPr>
              <a:t>The requested data is found in the cache.</a:t>
            </a:r>
            <a:endParaRPr lang="en-US" sz="1375" dirty="0"/>
          </a:p>
        </p:txBody>
      </p:sp>
      <p:sp>
        <p:nvSpPr>
          <p:cNvPr id="18" name="Shape 16"/>
          <p:cNvSpPr/>
          <p:nvPr/>
        </p:nvSpPr>
        <p:spPr>
          <a:xfrm>
            <a:off x="2891969" y="5789533"/>
            <a:ext cx="392787" cy="392787"/>
          </a:xfrm>
          <a:prstGeom prst="roundRect">
            <a:avLst>
              <a:gd name="adj" fmla="val 8002"/>
            </a:avLst>
          </a:prstGeom>
          <a:solidFill>
            <a:srgbClr val="F3E7D4"/>
          </a:solidFill>
          <a:ln/>
        </p:spPr>
      </p:sp>
      <p:sp>
        <p:nvSpPr>
          <p:cNvPr id="19" name="Text 17"/>
          <p:cNvSpPr/>
          <p:nvPr/>
        </p:nvSpPr>
        <p:spPr>
          <a:xfrm>
            <a:off x="3021509" y="5862637"/>
            <a:ext cx="133588" cy="246459"/>
          </a:xfrm>
          <a:prstGeom prst="rect">
            <a:avLst/>
          </a:prstGeom>
          <a:noFill/>
          <a:ln/>
        </p:spPr>
        <p:txBody>
          <a:bodyPr wrap="none" rtlCol="0" anchor="t"/>
          <a:lstStyle/>
          <a:p>
            <a:pPr marL="0" indent="0" algn="ctr">
              <a:lnSpc>
                <a:spcPts val="1941"/>
              </a:lnSpc>
              <a:buNone/>
            </a:pPr>
            <a:r>
              <a:rPr lang="en-US" sz="1941" dirty="0">
                <a:solidFill>
                  <a:srgbClr val="3A3630"/>
                </a:solidFill>
                <a:latin typeface="Lora" pitchFamily="34" charset="0"/>
                <a:ea typeface="Lora" pitchFamily="34" charset="-122"/>
                <a:cs typeface="Lora" pitchFamily="34" charset="-120"/>
              </a:rPr>
              <a:t>4</a:t>
            </a:r>
            <a:endParaRPr lang="en-US" sz="1941" dirty="0"/>
          </a:p>
        </p:txBody>
      </p:sp>
      <p:sp>
        <p:nvSpPr>
          <p:cNvPr id="20" name="Text 18"/>
          <p:cNvSpPr/>
          <p:nvPr/>
        </p:nvSpPr>
        <p:spPr>
          <a:xfrm>
            <a:off x="4048720" y="5767745"/>
            <a:ext cx="2054304" cy="256699"/>
          </a:xfrm>
          <a:prstGeom prst="rect">
            <a:avLst/>
          </a:prstGeom>
          <a:noFill/>
          <a:ln/>
        </p:spPr>
        <p:txBody>
          <a:bodyPr wrap="none" rtlCol="0" anchor="t"/>
          <a:lstStyle/>
          <a:p>
            <a:pPr marL="0" indent="0" algn="l">
              <a:lnSpc>
                <a:spcPts val="2022"/>
              </a:lnSpc>
              <a:buNone/>
            </a:pPr>
            <a:r>
              <a:rPr lang="en-US" sz="1618" dirty="0">
                <a:solidFill>
                  <a:srgbClr val="3A3630"/>
                </a:solidFill>
                <a:latin typeface="Lora" pitchFamily="34" charset="0"/>
                <a:ea typeface="Lora" pitchFamily="34" charset="-122"/>
                <a:cs typeface="Lora" pitchFamily="34" charset="-120"/>
              </a:rPr>
              <a:t>Cache Miss</a:t>
            </a:r>
            <a:endParaRPr lang="en-US" sz="1618" dirty="0"/>
          </a:p>
        </p:txBody>
      </p:sp>
      <p:sp>
        <p:nvSpPr>
          <p:cNvPr id="21" name="Text 19"/>
          <p:cNvSpPr/>
          <p:nvPr/>
        </p:nvSpPr>
        <p:spPr>
          <a:xfrm>
            <a:off x="4048720" y="6129099"/>
            <a:ext cx="7755136" cy="279440"/>
          </a:xfrm>
          <a:prstGeom prst="rect">
            <a:avLst/>
          </a:prstGeom>
          <a:noFill/>
          <a:ln/>
        </p:spPr>
        <p:txBody>
          <a:bodyPr wrap="none" rtlCol="0" anchor="t"/>
          <a:lstStyle/>
          <a:p>
            <a:pPr marL="0" indent="0" algn="l">
              <a:lnSpc>
                <a:spcPts val="2200"/>
              </a:lnSpc>
              <a:buNone/>
            </a:pPr>
            <a:r>
              <a:rPr lang="en-US" sz="1375" dirty="0">
                <a:solidFill>
                  <a:srgbClr val="3A3630"/>
                </a:solidFill>
                <a:latin typeface="Source Sans Pro" pitchFamily="34" charset="0"/>
                <a:ea typeface="Source Sans Pro" pitchFamily="34" charset="-122"/>
                <a:cs typeface="Source Sans Pro" pitchFamily="34" charset="-120"/>
              </a:rPr>
              <a:t>The requested data is not found in the cache.</a:t>
            </a:r>
            <a:endParaRPr lang="en-US" sz="1375" dirty="0"/>
          </a:p>
        </p:txBody>
      </p:sp>
      <p:sp>
        <p:nvSpPr>
          <p:cNvPr id="22" name="Shape 20"/>
          <p:cNvSpPr/>
          <p:nvPr/>
        </p:nvSpPr>
        <p:spPr>
          <a:xfrm>
            <a:off x="2891969" y="6953964"/>
            <a:ext cx="392787" cy="392787"/>
          </a:xfrm>
          <a:prstGeom prst="roundRect">
            <a:avLst>
              <a:gd name="adj" fmla="val 8002"/>
            </a:avLst>
          </a:prstGeom>
          <a:solidFill>
            <a:srgbClr val="F3E7D4"/>
          </a:solidFill>
          <a:ln/>
        </p:spPr>
      </p:sp>
      <p:sp>
        <p:nvSpPr>
          <p:cNvPr id="23" name="Text 21"/>
          <p:cNvSpPr/>
          <p:nvPr/>
        </p:nvSpPr>
        <p:spPr>
          <a:xfrm>
            <a:off x="3021151" y="7027069"/>
            <a:ext cx="134422" cy="246459"/>
          </a:xfrm>
          <a:prstGeom prst="rect">
            <a:avLst/>
          </a:prstGeom>
          <a:noFill/>
          <a:ln/>
        </p:spPr>
        <p:txBody>
          <a:bodyPr wrap="none" rtlCol="0" anchor="t"/>
          <a:lstStyle/>
          <a:p>
            <a:pPr marL="0" indent="0" algn="ctr">
              <a:lnSpc>
                <a:spcPts val="1941"/>
              </a:lnSpc>
              <a:buNone/>
            </a:pPr>
            <a:r>
              <a:rPr lang="en-US" sz="1941" dirty="0">
                <a:solidFill>
                  <a:srgbClr val="3A3630"/>
                </a:solidFill>
                <a:latin typeface="Lora" pitchFamily="34" charset="0"/>
                <a:ea typeface="Lora" pitchFamily="34" charset="-122"/>
                <a:cs typeface="Lora" pitchFamily="34" charset="-120"/>
              </a:rPr>
              <a:t>5</a:t>
            </a:r>
            <a:endParaRPr lang="en-US" sz="1941" dirty="0"/>
          </a:p>
        </p:txBody>
      </p:sp>
      <p:sp>
        <p:nvSpPr>
          <p:cNvPr id="24" name="Text 22"/>
          <p:cNvSpPr/>
          <p:nvPr/>
        </p:nvSpPr>
        <p:spPr>
          <a:xfrm>
            <a:off x="4048720" y="6932176"/>
            <a:ext cx="2054304" cy="256699"/>
          </a:xfrm>
          <a:prstGeom prst="rect">
            <a:avLst/>
          </a:prstGeom>
          <a:noFill/>
          <a:ln/>
        </p:spPr>
        <p:txBody>
          <a:bodyPr wrap="none" rtlCol="0" anchor="t"/>
          <a:lstStyle/>
          <a:p>
            <a:pPr marL="0" indent="0" algn="l">
              <a:lnSpc>
                <a:spcPts val="2022"/>
              </a:lnSpc>
              <a:buNone/>
            </a:pPr>
            <a:r>
              <a:rPr lang="en-US" sz="1618" dirty="0">
                <a:solidFill>
                  <a:srgbClr val="3A3630"/>
                </a:solidFill>
                <a:latin typeface="Lora" pitchFamily="34" charset="0"/>
                <a:ea typeface="Lora" pitchFamily="34" charset="-122"/>
                <a:cs typeface="Lora" pitchFamily="34" charset="-120"/>
              </a:rPr>
              <a:t>Page Fault</a:t>
            </a:r>
            <a:endParaRPr lang="en-US" sz="1618" dirty="0"/>
          </a:p>
        </p:txBody>
      </p:sp>
      <p:sp>
        <p:nvSpPr>
          <p:cNvPr id="25" name="Text 23"/>
          <p:cNvSpPr/>
          <p:nvPr/>
        </p:nvSpPr>
        <p:spPr>
          <a:xfrm>
            <a:off x="4048720" y="7293531"/>
            <a:ext cx="7755136" cy="279440"/>
          </a:xfrm>
          <a:prstGeom prst="rect">
            <a:avLst/>
          </a:prstGeom>
          <a:noFill/>
          <a:ln/>
        </p:spPr>
        <p:txBody>
          <a:bodyPr wrap="none" rtlCol="0" anchor="t"/>
          <a:lstStyle/>
          <a:p>
            <a:pPr marL="0" indent="0" algn="l">
              <a:lnSpc>
                <a:spcPts val="2200"/>
              </a:lnSpc>
              <a:buNone/>
            </a:pPr>
            <a:r>
              <a:rPr lang="en-US" sz="1375" dirty="0">
                <a:solidFill>
                  <a:srgbClr val="3A3630"/>
                </a:solidFill>
                <a:latin typeface="Source Sans Pro" pitchFamily="34" charset="0"/>
                <a:ea typeface="Source Sans Pro" pitchFamily="34" charset="-122"/>
                <a:cs typeface="Source Sans Pro" pitchFamily="34" charset="-120"/>
              </a:rPr>
              <a:t>The requested page is not in memory.</a:t>
            </a:r>
            <a:endParaRPr lang="en-US" sz="137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32458"/>
          </a:xfrm>
          <a:prstGeom prst="rect">
            <a:avLst/>
          </a:prstGeom>
          <a:solidFill>
            <a:srgbClr val="FEF5E7"/>
          </a:solidFill>
          <a:ln/>
        </p:spPr>
      </p:sp>
      <p:sp>
        <p:nvSpPr>
          <p:cNvPr id="4" name="Text 2"/>
          <p:cNvSpPr/>
          <p:nvPr/>
        </p:nvSpPr>
        <p:spPr>
          <a:xfrm>
            <a:off x="1550551" y="616625"/>
            <a:ext cx="7889796" cy="659606"/>
          </a:xfrm>
          <a:prstGeom prst="rect">
            <a:avLst/>
          </a:prstGeom>
          <a:noFill/>
          <a:ln/>
        </p:spPr>
        <p:txBody>
          <a:bodyPr wrap="none" rtlCol="0" anchor="t"/>
          <a:lstStyle/>
          <a:p>
            <a:pPr marL="0" indent="0">
              <a:lnSpc>
                <a:spcPts val="5193"/>
              </a:lnSpc>
              <a:buNone/>
            </a:pPr>
            <a:r>
              <a:rPr lang="en-US" sz="4155" dirty="0">
                <a:solidFill>
                  <a:srgbClr val="38512F"/>
                </a:solidFill>
                <a:latin typeface="Lora" pitchFamily="34" charset="0"/>
                <a:ea typeface="Lora" pitchFamily="34" charset="-122"/>
                <a:cs typeface="Lora" pitchFamily="34" charset="-120"/>
              </a:rPr>
              <a:t>Identifying Memory Bottlenecks</a:t>
            </a:r>
            <a:endParaRPr lang="en-US" sz="4155" dirty="0"/>
          </a:p>
        </p:txBody>
      </p:sp>
      <p:sp>
        <p:nvSpPr>
          <p:cNvPr id="5" name="Text 3"/>
          <p:cNvSpPr/>
          <p:nvPr/>
        </p:nvSpPr>
        <p:spPr>
          <a:xfrm>
            <a:off x="1550551" y="1724739"/>
            <a:ext cx="11529298" cy="717709"/>
          </a:xfrm>
          <a:prstGeom prst="rect">
            <a:avLst/>
          </a:prstGeom>
          <a:noFill/>
          <a:ln/>
        </p:spPr>
        <p:txBody>
          <a:bodyPr wrap="square" rtlCol="0" anchor="t"/>
          <a:lstStyle/>
          <a:p>
            <a:pPr marL="0" indent="0">
              <a:lnSpc>
                <a:spcPts val="2825"/>
              </a:lnSpc>
              <a:buNone/>
            </a:pPr>
            <a:r>
              <a:rPr lang="en-US" sz="1766" dirty="0">
                <a:solidFill>
                  <a:srgbClr val="3A3630"/>
                </a:solidFill>
                <a:latin typeface="Source Sans Pro" pitchFamily="34" charset="0"/>
                <a:ea typeface="Source Sans Pro" pitchFamily="34" charset="-122"/>
                <a:cs typeface="Source Sans Pro" pitchFamily="34" charset="-120"/>
              </a:rPr>
              <a:t>By visualizing memory access patterns and analyzing performance metrics, users can pinpoint areas of contention and identify potential memory bottlenecks.</a:t>
            </a:r>
            <a:endParaRPr lang="en-US" sz="1766" dirty="0"/>
          </a:p>
        </p:txBody>
      </p:sp>
      <p:pic>
        <p:nvPicPr>
          <p:cNvPr id="6" name="Image 0" descr="preencoded.png"/>
          <p:cNvPicPr>
            <a:picLocks noChangeAspect="1"/>
          </p:cNvPicPr>
          <p:nvPr/>
        </p:nvPicPr>
        <p:blipFill>
          <a:blip r:embed="rId3"/>
          <a:stretch>
            <a:fillRect/>
          </a:stretch>
        </p:blipFill>
        <p:spPr>
          <a:xfrm>
            <a:off x="1550551" y="2694623"/>
            <a:ext cx="5596414" cy="3458766"/>
          </a:xfrm>
          <a:prstGeom prst="rect">
            <a:avLst/>
          </a:prstGeom>
        </p:spPr>
      </p:pic>
      <p:sp>
        <p:nvSpPr>
          <p:cNvPr id="7" name="Text 4"/>
          <p:cNvSpPr/>
          <p:nvPr/>
        </p:nvSpPr>
        <p:spPr>
          <a:xfrm>
            <a:off x="1550551" y="6433661"/>
            <a:ext cx="2638187" cy="329803"/>
          </a:xfrm>
          <a:prstGeom prst="rect">
            <a:avLst/>
          </a:prstGeom>
          <a:noFill/>
          <a:ln/>
        </p:spPr>
        <p:txBody>
          <a:bodyPr wrap="none" rtlCol="0" anchor="t"/>
          <a:lstStyle/>
          <a:p>
            <a:pPr marL="0" indent="0" algn="l">
              <a:lnSpc>
                <a:spcPts val="2597"/>
              </a:lnSpc>
              <a:buNone/>
            </a:pPr>
            <a:r>
              <a:rPr lang="en-US" sz="2077" dirty="0">
                <a:solidFill>
                  <a:srgbClr val="3A3630"/>
                </a:solidFill>
                <a:latin typeface="Lora" pitchFamily="34" charset="0"/>
                <a:ea typeface="Lora" pitchFamily="34" charset="-122"/>
                <a:cs typeface="Lora" pitchFamily="34" charset="-120"/>
              </a:rPr>
              <a:t>High Page Fault Rate</a:t>
            </a:r>
            <a:endParaRPr lang="en-US" sz="2077" dirty="0"/>
          </a:p>
        </p:txBody>
      </p:sp>
      <p:sp>
        <p:nvSpPr>
          <p:cNvPr id="8" name="Text 5"/>
          <p:cNvSpPr/>
          <p:nvPr/>
        </p:nvSpPr>
        <p:spPr>
          <a:xfrm>
            <a:off x="1550551" y="6898005"/>
            <a:ext cx="5596414" cy="717709"/>
          </a:xfrm>
          <a:prstGeom prst="rect">
            <a:avLst/>
          </a:prstGeom>
          <a:noFill/>
          <a:ln/>
        </p:spPr>
        <p:txBody>
          <a:bodyPr wrap="square" rtlCol="0" anchor="t"/>
          <a:lstStyle/>
          <a:p>
            <a:pPr marL="0" indent="0" algn="l">
              <a:lnSpc>
                <a:spcPts val="2825"/>
              </a:lnSpc>
              <a:buNone/>
            </a:pPr>
            <a:r>
              <a:rPr lang="en-US" sz="1766" dirty="0">
                <a:solidFill>
                  <a:srgbClr val="3A3630"/>
                </a:solidFill>
                <a:latin typeface="Source Sans Pro" pitchFamily="34" charset="0"/>
                <a:ea typeface="Source Sans Pro" pitchFamily="34" charset="-122"/>
                <a:cs typeface="Source Sans Pro" pitchFamily="34" charset="-120"/>
              </a:rPr>
              <a:t>Indicates inefficient memory allocation and excessive disk access.</a:t>
            </a:r>
            <a:endParaRPr lang="en-US" sz="1766" dirty="0"/>
          </a:p>
        </p:txBody>
      </p:sp>
      <p:pic>
        <p:nvPicPr>
          <p:cNvPr id="9" name="Image 1" descr="preencoded.png"/>
          <p:cNvPicPr>
            <a:picLocks noChangeAspect="1"/>
          </p:cNvPicPr>
          <p:nvPr/>
        </p:nvPicPr>
        <p:blipFill>
          <a:blip r:embed="rId4"/>
          <a:stretch>
            <a:fillRect/>
          </a:stretch>
        </p:blipFill>
        <p:spPr>
          <a:xfrm>
            <a:off x="7483316" y="2694623"/>
            <a:ext cx="5596533" cy="3458885"/>
          </a:xfrm>
          <a:prstGeom prst="rect">
            <a:avLst/>
          </a:prstGeom>
        </p:spPr>
      </p:pic>
      <p:sp>
        <p:nvSpPr>
          <p:cNvPr id="10" name="Text 6"/>
          <p:cNvSpPr/>
          <p:nvPr/>
        </p:nvSpPr>
        <p:spPr>
          <a:xfrm>
            <a:off x="7483316" y="6433780"/>
            <a:ext cx="2663190" cy="329803"/>
          </a:xfrm>
          <a:prstGeom prst="rect">
            <a:avLst/>
          </a:prstGeom>
          <a:noFill/>
          <a:ln/>
        </p:spPr>
        <p:txBody>
          <a:bodyPr wrap="none" rtlCol="0" anchor="t"/>
          <a:lstStyle/>
          <a:p>
            <a:pPr marL="0" indent="0" algn="l">
              <a:lnSpc>
                <a:spcPts val="2597"/>
              </a:lnSpc>
              <a:buNone/>
            </a:pPr>
            <a:r>
              <a:rPr lang="en-US" sz="2077" dirty="0">
                <a:solidFill>
                  <a:srgbClr val="3A3630"/>
                </a:solidFill>
                <a:latin typeface="Lora" pitchFamily="34" charset="0"/>
                <a:ea typeface="Lora" pitchFamily="34" charset="-122"/>
                <a:cs typeface="Lora" pitchFamily="34" charset="-120"/>
              </a:rPr>
              <a:t>High Cache Miss Rate</a:t>
            </a:r>
            <a:endParaRPr lang="en-US" sz="2077" dirty="0"/>
          </a:p>
        </p:txBody>
      </p:sp>
      <p:sp>
        <p:nvSpPr>
          <p:cNvPr id="11" name="Text 7"/>
          <p:cNvSpPr/>
          <p:nvPr/>
        </p:nvSpPr>
        <p:spPr>
          <a:xfrm>
            <a:off x="7483316" y="6898124"/>
            <a:ext cx="5596533" cy="717709"/>
          </a:xfrm>
          <a:prstGeom prst="rect">
            <a:avLst/>
          </a:prstGeom>
          <a:noFill/>
          <a:ln/>
        </p:spPr>
        <p:txBody>
          <a:bodyPr wrap="square" rtlCol="0" anchor="t"/>
          <a:lstStyle/>
          <a:p>
            <a:pPr marL="0" indent="0" algn="l">
              <a:lnSpc>
                <a:spcPts val="2825"/>
              </a:lnSpc>
              <a:buNone/>
            </a:pPr>
            <a:r>
              <a:rPr lang="en-US" sz="1766" dirty="0">
                <a:solidFill>
                  <a:srgbClr val="3A3630"/>
                </a:solidFill>
                <a:latin typeface="Source Sans Pro" pitchFamily="34" charset="0"/>
                <a:ea typeface="Source Sans Pro" pitchFamily="34" charset="-122"/>
                <a:cs typeface="Source Sans Pro" pitchFamily="34" charset="-120"/>
              </a:rPr>
              <a:t>Suggests poor cache utilization and inefficient data access patterns.</a:t>
            </a:r>
            <a:endParaRPr lang="en-US" sz="1766"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774</Words>
  <Application>Microsoft Office PowerPoint</Application>
  <PresentationFormat>Custom</PresentationFormat>
  <Paragraphs>108</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Lora</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karri sasikiran</cp:lastModifiedBy>
  <cp:revision>2</cp:revision>
  <dcterms:created xsi:type="dcterms:W3CDTF">2024-07-29T08:53:59Z</dcterms:created>
  <dcterms:modified xsi:type="dcterms:W3CDTF">2024-07-29T08:56:07Z</dcterms:modified>
</cp:coreProperties>
</file>